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ppt/tags/tag2.xml" ContentType="application/vnd.openxmlformats-officedocument.presentationml.tags+xml"/>
  <Override PartName="/ppt/notesSlides/notesSlide4.xml" ContentType="application/vnd.openxmlformats-officedocument.presentationml.notesSlide+xml"/>
  <Override PartName="/ppt/tags/tag3.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4.xml" ContentType="application/vnd.openxmlformats-officedocument.presentationml.tags+xml"/>
  <Override PartName="/ppt/notesSlides/notesSlide9.xml" ContentType="application/vnd.openxmlformats-officedocument.presentationml.notesSlide+xml"/>
  <Override PartName="/ppt/tags/tag5.xml" ContentType="application/vnd.openxmlformats-officedocument.presentationml.tags+xml"/>
  <Override PartName="/ppt/notesSlides/notesSlide10.xml" ContentType="application/vnd.openxmlformats-officedocument.presentationml.notesSlide+xml"/>
  <Override PartName="/ppt/tags/tag6.xml" ContentType="application/vnd.openxmlformats-officedocument.presentationml.tags+xml"/>
  <Override PartName="/ppt/notesSlides/notesSlide11.xml" ContentType="application/vnd.openxmlformats-officedocument.presentationml.notesSlide+xml"/>
  <Override PartName="/ppt/tags/tag7.xml" ContentType="application/vnd.openxmlformats-officedocument.presentationml.tags+xml"/>
  <Override PartName="/ppt/notesSlides/notesSlide12.xml" ContentType="application/vnd.openxmlformats-officedocument.presentationml.notesSlide+xml"/>
  <Override PartName="/ppt/tags/tag8.xml" ContentType="application/vnd.openxmlformats-officedocument.presentationml.tags+xml"/>
  <Override PartName="/ppt/notesSlides/notesSlide13.xml" ContentType="application/vnd.openxmlformats-officedocument.presentationml.notesSlide+xml"/>
  <Override PartName="/ppt/tags/tag9.xml" ContentType="application/vnd.openxmlformats-officedocument.presentationml.tags+xml"/>
  <Override PartName="/ppt/notesSlides/notesSlide14.xml" ContentType="application/vnd.openxmlformats-officedocument.presentationml.notesSlide+xml"/>
  <Override PartName="/ppt/tags/tag10.xml" ContentType="application/vnd.openxmlformats-officedocument.presentationml.tags+xml"/>
  <Override PartName="/ppt/notesSlides/notesSlide15.xml" ContentType="application/vnd.openxmlformats-officedocument.presentationml.notesSlide+xml"/>
  <Override PartName="/ppt/tags/tag11.xml" ContentType="application/vnd.openxmlformats-officedocument.presentationml.tags+xml"/>
  <Override PartName="/ppt/notesSlides/notesSlide16.xml" ContentType="application/vnd.openxmlformats-officedocument.presentationml.notesSlide+xml"/>
  <Override PartName="/ppt/tags/tag12.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13.xml" ContentType="application/vnd.openxmlformats-officedocument.presentationml.tags+xml"/>
  <Override PartName="/ppt/notesSlides/notesSlide19.xml" ContentType="application/vnd.openxmlformats-officedocument.presentationml.notesSlide+xml"/>
  <Override PartName="/ppt/tags/tag14.xml" ContentType="application/vnd.openxmlformats-officedocument.presentationml.tags+xml"/>
  <Override PartName="/ppt/notesSlides/notesSlide20.xml" ContentType="application/vnd.openxmlformats-officedocument.presentationml.notesSlide+xml"/>
  <Override PartName="/ppt/tags/tag15.xml" ContentType="application/vnd.openxmlformats-officedocument.presentationml.tags+xml"/>
  <Override PartName="/ppt/notesSlides/notesSlide21.xml" ContentType="application/vnd.openxmlformats-officedocument.presentationml.notesSlide+xml"/>
  <Override PartName="/ppt/tags/tag16.xml" ContentType="application/vnd.openxmlformats-officedocument.presentationml.tags+xml"/>
  <Override PartName="/ppt/notesSlides/notesSlide22.xml" ContentType="application/vnd.openxmlformats-officedocument.presentationml.notesSlide+xml"/>
  <Override PartName="/ppt/tags/tag17.xml" ContentType="application/vnd.openxmlformats-officedocument.presentationml.tags+xml"/>
  <Override PartName="/ppt/notesSlides/notesSlide23.xml" ContentType="application/vnd.openxmlformats-officedocument.presentationml.notesSlide+xml"/>
  <Override PartName="/ppt/tags/tag18.xml" ContentType="application/vnd.openxmlformats-officedocument.presentationml.tags+xml"/>
  <Override PartName="/ppt/notesSlides/notesSlide2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19.xml" ContentType="application/vnd.openxmlformats-officedocument.presentationml.tags+xml"/>
  <Override PartName="/ppt/notesSlides/notesSlide25.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tags/tag20.xml" ContentType="application/vnd.openxmlformats-officedocument.presentationml.tags+xml"/>
  <Override PartName="/ppt/notesSlides/notesSlide26.xml" ContentType="application/vnd.openxmlformats-officedocument.presentationml.notesSlide+xml"/>
  <Override PartName="/ppt/tags/tag21.xml" ContentType="application/vnd.openxmlformats-officedocument.presentationml.tags+xml"/>
  <Override PartName="/ppt/notesSlides/notesSlide27.xml" ContentType="application/vnd.openxmlformats-officedocument.presentationml.notesSlide+xml"/>
  <Override PartName="/ppt/ink/ink5.xml" ContentType="application/inkml+xml"/>
  <Override PartName="/ppt/ink/ink6.xml" ContentType="application/inkml+xml"/>
  <Override PartName="/ppt/ink/ink7.xml" ContentType="application/inkml+xml"/>
  <Override PartName="/ppt/tags/tag22.xml" ContentType="application/vnd.openxmlformats-officedocument.presentationml.tags+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tags/tag23.xml" ContentType="application/vnd.openxmlformats-officedocument.presentationml.tags+xml"/>
  <Override PartName="/ppt/notesSlides/notesSlide30.xml" ContentType="application/vnd.openxmlformats-officedocument.presentationml.notesSlide+xml"/>
  <Override PartName="/ppt/tags/tag24.xml" ContentType="application/vnd.openxmlformats-officedocument.presentationml.tags+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7" r:id="rId1"/>
  </p:sldMasterIdLst>
  <p:notesMasterIdLst>
    <p:notesMasterId r:id="rId37"/>
  </p:notesMasterIdLst>
  <p:sldIdLst>
    <p:sldId id="279" r:id="rId2"/>
    <p:sldId id="349" r:id="rId3"/>
    <p:sldId id="277" r:id="rId4"/>
    <p:sldId id="264" r:id="rId5"/>
    <p:sldId id="293" r:id="rId6"/>
    <p:sldId id="262" r:id="rId7"/>
    <p:sldId id="271" r:id="rId8"/>
    <p:sldId id="272" r:id="rId9"/>
    <p:sldId id="347" r:id="rId10"/>
    <p:sldId id="285" r:id="rId11"/>
    <p:sldId id="331" r:id="rId12"/>
    <p:sldId id="345" r:id="rId13"/>
    <p:sldId id="344" r:id="rId14"/>
    <p:sldId id="338" r:id="rId15"/>
    <p:sldId id="348" r:id="rId16"/>
    <p:sldId id="322" r:id="rId17"/>
    <p:sldId id="323" r:id="rId18"/>
    <p:sldId id="324" r:id="rId19"/>
    <p:sldId id="303" r:id="rId20"/>
    <p:sldId id="304" r:id="rId21"/>
    <p:sldId id="326" r:id="rId22"/>
    <p:sldId id="325" r:id="rId23"/>
    <p:sldId id="327" r:id="rId24"/>
    <p:sldId id="329" r:id="rId25"/>
    <p:sldId id="330" r:id="rId26"/>
    <p:sldId id="314" r:id="rId27"/>
    <p:sldId id="332" r:id="rId28"/>
    <p:sldId id="334" r:id="rId29"/>
    <p:sldId id="343" r:id="rId30"/>
    <p:sldId id="342" r:id="rId31"/>
    <p:sldId id="274" r:id="rId32"/>
    <p:sldId id="289" r:id="rId33"/>
    <p:sldId id="275" r:id="rId34"/>
    <p:sldId id="340" r:id="rId35"/>
    <p:sldId id="276" r:id="rId36"/>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E553304-0286-B85B-F9C5-04874770AD45}" name="Sarah Schluter" initials="SS" userId="db18b3823fdcffe0" providerId="Windows Live"/>
  <p188:author id="{F5473F35-2A1F-A0BE-5B76-F3CD0E261D21}" name="Ardita Musovic" initials="AM" userId="044186a351ae1af2"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2" autoAdjust="0"/>
    <p:restoredTop sz="88774" autoAdjust="0"/>
  </p:normalViewPr>
  <p:slideViewPr>
    <p:cSldViewPr snapToGrid="0">
      <p:cViewPr>
        <p:scale>
          <a:sx n="100" d="100"/>
          <a:sy n="100" d="100"/>
        </p:scale>
        <p:origin x="954" y="462"/>
      </p:cViewPr>
      <p:guideLst/>
    </p:cSldViewPr>
  </p:slideViewPr>
  <p:outlineViewPr>
    <p:cViewPr>
      <p:scale>
        <a:sx n="33" d="100"/>
        <a:sy n="33" d="100"/>
      </p:scale>
      <p:origin x="0" y="0"/>
    </p:cViewPr>
  </p:outlineViewPr>
  <p:notesTextViewPr>
    <p:cViewPr>
      <p:scale>
        <a:sx n="176" d="100"/>
        <a:sy n="176" d="100"/>
      </p:scale>
      <p:origin x="0" y="0"/>
    </p:cViewPr>
  </p:notesTextViewPr>
  <p:sorterViewPr>
    <p:cViewPr varScale="1">
      <p:scale>
        <a:sx n="100" d="100"/>
        <a:sy n="100" d="100"/>
      </p:scale>
      <p:origin x="0" y="0"/>
    </p:cViewPr>
  </p:sorterViewPr>
  <p:notesViewPr>
    <p:cSldViewPr snapToGrid="0">
      <p:cViewPr varScale="1">
        <p:scale>
          <a:sx n="87" d="100"/>
          <a:sy n="87" d="100"/>
        </p:scale>
        <p:origin x="3804" y="10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42" Type="http://schemas.microsoft.com/office/2018/10/relationships/authors" Targe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C9823F6-6038-4666-A7AF-37ACB5F208B9}" type="doc">
      <dgm:prSet loTypeId="urn:microsoft.com/office/officeart/2005/8/layout/arrow5" loCatId="relationship" qsTypeId="urn:microsoft.com/office/officeart/2005/8/quickstyle/3d2" qsCatId="3D" csTypeId="urn:microsoft.com/office/officeart/2005/8/colors/accent1_2" csCatId="accent1"/>
      <dgm:spPr/>
      <dgm:t>
        <a:bodyPr/>
        <a:lstStyle/>
        <a:p>
          <a:endParaRPr lang="en-US"/>
        </a:p>
      </dgm:t>
    </dgm:pt>
    <dgm:pt modelId="{7EC51AA4-E9EE-4FB7-8A49-577266FDDFBD}">
      <dgm:prSet/>
      <dgm:spPr/>
      <dgm:t>
        <a:bodyPr/>
        <a:lstStyle/>
        <a:p>
          <a:r>
            <a:rPr lang="en-US" b="1" dirty="0"/>
            <a:t>Is dataset large enough?</a:t>
          </a:r>
        </a:p>
      </dgm:t>
    </dgm:pt>
    <dgm:pt modelId="{40AB5F0F-7223-45B1-B7F0-E0F1F5F956B6}" type="parTrans" cxnId="{E11DD57D-D9B7-45C8-874C-C297BDBE9456}">
      <dgm:prSet/>
      <dgm:spPr/>
      <dgm:t>
        <a:bodyPr/>
        <a:lstStyle/>
        <a:p>
          <a:endParaRPr lang="en-US"/>
        </a:p>
      </dgm:t>
    </dgm:pt>
    <dgm:pt modelId="{8260580E-7F8C-4289-9382-8436BD6608F9}" type="sibTrans" cxnId="{E11DD57D-D9B7-45C8-874C-C297BDBE9456}">
      <dgm:prSet/>
      <dgm:spPr/>
      <dgm:t>
        <a:bodyPr/>
        <a:lstStyle/>
        <a:p>
          <a:endParaRPr lang="en-US"/>
        </a:p>
      </dgm:t>
    </dgm:pt>
    <dgm:pt modelId="{6B2FAF5D-8DA4-46CD-AA3D-418A5A2129DE}">
      <dgm:prSet/>
      <dgm:spPr/>
      <dgm:t>
        <a:bodyPr/>
        <a:lstStyle/>
        <a:p>
          <a:pPr rtl="0"/>
          <a:r>
            <a:rPr lang="en-US" b="1" dirty="0"/>
            <a:t>Recode cat age groups, dog age groups</a:t>
          </a:r>
          <a:r>
            <a:rPr lang="en-US" b="1" dirty="0">
              <a:latin typeface="Calibri Light" panose="020F0302020204030204"/>
            </a:rPr>
            <a:t>,</a:t>
          </a:r>
          <a:r>
            <a:rPr lang="en-US" b="1" dirty="0"/>
            <a:t> </a:t>
          </a:r>
          <a:r>
            <a:rPr lang="en-US" b="1" dirty="0">
              <a:latin typeface="Calibri Light" panose="020F0302020204030204"/>
            </a:rPr>
            <a:t>and months </a:t>
          </a:r>
          <a:r>
            <a:rPr lang="en-US" b="1" dirty="0"/>
            <a:t>into separate columns</a:t>
          </a:r>
        </a:p>
      </dgm:t>
    </dgm:pt>
    <dgm:pt modelId="{6D1F7BBB-B312-447E-AD52-4EAEF6728094}" type="parTrans" cxnId="{F12047AF-40FA-4BAC-BE1D-4436D4324CE0}">
      <dgm:prSet/>
      <dgm:spPr/>
      <dgm:t>
        <a:bodyPr/>
        <a:lstStyle/>
        <a:p>
          <a:endParaRPr lang="en-US"/>
        </a:p>
      </dgm:t>
    </dgm:pt>
    <dgm:pt modelId="{4C5F07D1-3597-4414-A81D-FDD6DB34E65A}" type="sibTrans" cxnId="{F12047AF-40FA-4BAC-BE1D-4436D4324CE0}">
      <dgm:prSet/>
      <dgm:spPr/>
      <dgm:t>
        <a:bodyPr/>
        <a:lstStyle/>
        <a:p>
          <a:endParaRPr lang="en-US"/>
        </a:p>
      </dgm:t>
    </dgm:pt>
    <dgm:pt modelId="{C6A3CD54-3778-4100-B2A3-A0B5057903F2}">
      <dgm:prSet/>
      <dgm:spPr/>
      <dgm:t>
        <a:bodyPr/>
        <a:lstStyle/>
        <a:p>
          <a:pPr rtl="0"/>
          <a:r>
            <a:rPr lang="en-US" b="1" dirty="0"/>
            <a:t>Recode </a:t>
          </a:r>
          <a:r>
            <a:rPr lang="en-US" b="1" dirty="0">
              <a:latin typeface="Calibri Light" panose="020F0302020204030204"/>
            </a:rPr>
            <a:t>as adopted or not</a:t>
          </a:r>
          <a:endParaRPr lang="en-US" b="1" dirty="0"/>
        </a:p>
      </dgm:t>
    </dgm:pt>
    <dgm:pt modelId="{B37B42A2-186E-4FFC-8CF1-7E0405DB3FB2}" type="parTrans" cxnId="{F6ACAA25-17DC-4182-8C74-D6DA92953076}">
      <dgm:prSet/>
      <dgm:spPr/>
      <dgm:t>
        <a:bodyPr/>
        <a:lstStyle/>
        <a:p>
          <a:endParaRPr lang="en-US"/>
        </a:p>
      </dgm:t>
    </dgm:pt>
    <dgm:pt modelId="{C87F87D7-935E-4F6F-8A39-25DA7D9E9F5D}" type="sibTrans" cxnId="{F6ACAA25-17DC-4182-8C74-D6DA92953076}">
      <dgm:prSet/>
      <dgm:spPr/>
      <dgm:t>
        <a:bodyPr/>
        <a:lstStyle/>
        <a:p>
          <a:endParaRPr lang="en-US"/>
        </a:p>
      </dgm:t>
    </dgm:pt>
    <dgm:pt modelId="{5538B0F8-3DCE-40C1-B7EE-06F9DEE74577}">
      <dgm:prSet/>
      <dgm:spPr/>
      <dgm:t>
        <a:bodyPr/>
        <a:lstStyle/>
        <a:p>
          <a:pPr rtl="0"/>
          <a:r>
            <a:rPr lang="en-US" b="1" dirty="0"/>
            <a:t>Manipulate the data into predictive </a:t>
          </a:r>
          <a:r>
            <a:rPr lang="en-US" b="1" dirty="0">
              <a:latin typeface="Calibri Light" panose="020F0302020204030204"/>
            </a:rPr>
            <a:t>models</a:t>
          </a:r>
          <a:endParaRPr lang="en-US" b="1" dirty="0"/>
        </a:p>
      </dgm:t>
    </dgm:pt>
    <dgm:pt modelId="{F3A6E5F5-810D-422A-B0FA-F2F9797954BD}" type="parTrans" cxnId="{7CE7ECA5-1F8E-465E-9C6F-C4E09E478AF5}">
      <dgm:prSet/>
      <dgm:spPr/>
      <dgm:t>
        <a:bodyPr/>
        <a:lstStyle/>
        <a:p>
          <a:endParaRPr lang="en-US"/>
        </a:p>
      </dgm:t>
    </dgm:pt>
    <dgm:pt modelId="{26B8916B-2332-4E39-BE79-8B41DAA51A9B}" type="sibTrans" cxnId="{7CE7ECA5-1F8E-465E-9C6F-C4E09E478AF5}">
      <dgm:prSet/>
      <dgm:spPr/>
      <dgm:t>
        <a:bodyPr/>
        <a:lstStyle/>
        <a:p>
          <a:endParaRPr lang="en-US"/>
        </a:p>
      </dgm:t>
    </dgm:pt>
    <dgm:pt modelId="{1FE348F1-DAEC-49D2-8498-8D0714BA4A90}">
      <dgm:prSet/>
      <dgm:spPr/>
      <dgm:t>
        <a:bodyPr/>
        <a:lstStyle/>
        <a:p>
          <a:r>
            <a:rPr lang="en-US" b="1" dirty="0"/>
            <a:t>Check for accuracy and feature importance</a:t>
          </a:r>
        </a:p>
      </dgm:t>
    </dgm:pt>
    <dgm:pt modelId="{EA4B9D60-26E3-46EC-BFF2-F8C0C05E0A5F}" type="parTrans" cxnId="{0A42D47A-3B8C-4E22-B249-EBE22054E556}">
      <dgm:prSet/>
      <dgm:spPr/>
      <dgm:t>
        <a:bodyPr/>
        <a:lstStyle/>
        <a:p>
          <a:endParaRPr lang="en-US"/>
        </a:p>
      </dgm:t>
    </dgm:pt>
    <dgm:pt modelId="{342B375B-0C4A-47E7-8D86-614A8DA8A7AB}" type="sibTrans" cxnId="{0A42D47A-3B8C-4E22-B249-EBE22054E556}">
      <dgm:prSet/>
      <dgm:spPr/>
      <dgm:t>
        <a:bodyPr/>
        <a:lstStyle/>
        <a:p>
          <a:endParaRPr lang="en-US"/>
        </a:p>
      </dgm:t>
    </dgm:pt>
    <dgm:pt modelId="{36DCD6C1-BB05-45D0-B3BF-12FC3E832400}" type="pres">
      <dgm:prSet presAssocID="{AC9823F6-6038-4666-A7AF-37ACB5F208B9}" presName="diagram" presStyleCnt="0">
        <dgm:presLayoutVars>
          <dgm:dir/>
          <dgm:resizeHandles val="exact"/>
        </dgm:presLayoutVars>
      </dgm:prSet>
      <dgm:spPr/>
    </dgm:pt>
    <dgm:pt modelId="{BD8B241C-F575-494D-B64C-7BE8ED1E82E1}" type="pres">
      <dgm:prSet presAssocID="{7EC51AA4-E9EE-4FB7-8A49-577266FDDFBD}" presName="arrow" presStyleLbl="node1" presStyleIdx="0" presStyleCnt="5">
        <dgm:presLayoutVars>
          <dgm:bulletEnabled val="1"/>
        </dgm:presLayoutVars>
      </dgm:prSet>
      <dgm:spPr/>
    </dgm:pt>
    <dgm:pt modelId="{DC5D5F3C-2C5F-410C-881E-133C2449C1A8}" type="pres">
      <dgm:prSet presAssocID="{6B2FAF5D-8DA4-46CD-AA3D-418A5A2129DE}" presName="arrow" presStyleLbl="node1" presStyleIdx="1" presStyleCnt="5">
        <dgm:presLayoutVars>
          <dgm:bulletEnabled val="1"/>
        </dgm:presLayoutVars>
      </dgm:prSet>
      <dgm:spPr/>
    </dgm:pt>
    <dgm:pt modelId="{5788159E-D2A8-4E22-9742-CF3DC541212A}" type="pres">
      <dgm:prSet presAssocID="{C6A3CD54-3778-4100-B2A3-A0B5057903F2}" presName="arrow" presStyleLbl="node1" presStyleIdx="2" presStyleCnt="5">
        <dgm:presLayoutVars>
          <dgm:bulletEnabled val="1"/>
        </dgm:presLayoutVars>
      </dgm:prSet>
      <dgm:spPr/>
    </dgm:pt>
    <dgm:pt modelId="{F3D76D3A-3206-40F5-B60E-33E83B4EDB33}" type="pres">
      <dgm:prSet presAssocID="{5538B0F8-3DCE-40C1-B7EE-06F9DEE74577}" presName="arrow" presStyleLbl="node1" presStyleIdx="3" presStyleCnt="5">
        <dgm:presLayoutVars>
          <dgm:bulletEnabled val="1"/>
        </dgm:presLayoutVars>
      </dgm:prSet>
      <dgm:spPr/>
    </dgm:pt>
    <dgm:pt modelId="{1A00F21C-267A-4ED8-AE19-609B66AE8585}" type="pres">
      <dgm:prSet presAssocID="{1FE348F1-DAEC-49D2-8498-8D0714BA4A90}" presName="arrow" presStyleLbl="node1" presStyleIdx="4" presStyleCnt="5">
        <dgm:presLayoutVars>
          <dgm:bulletEnabled val="1"/>
        </dgm:presLayoutVars>
      </dgm:prSet>
      <dgm:spPr/>
    </dgm:pt>
  </dgm:ptLst>
  <dgm:cxnLst>
    <dgm:cxn modelId="{F6ACAA25-17DC-4182-8C74-D6DA92953076}" srcId="{AC9823F6-6038-4666-A7AF-37ACB5F208B9}" destId="{C6A3CD54-3778-4100-B2A3-A0B5057903F2}" srcOrd="2" destOrd="0" parTransId="{B37B42A2-186E-4FFC-8CF1-7E0405DB3FB2}" sibTransId="{C87F87D7-935E-4F6F-8A39-25DA7D9E9F5D}"/>
    <dgm:cxn modelId="{53DCCE34-170F-401E-8DE6-C8E0FD7BFAAC}" type="presOf" srcId="{6B2FAF5D-8DA4-46CD-AA3D-418A5A2129DE}" destId="{DC5D5F3C-2C5F-410C-881E-133C2449C1A8}" srcOrd="0" destOrd="0" presId="urn:microsoft.com/office/officeart/2005/8/layout/arrow5"/>
    <dgm:cxn modelId="{5B28F242-7398-43C3-A7DA-5F2F9A0C3710}" type="presOf" srcId="{C6A3CD54-3778-4100-B2A3-A0B5057903F2}" destId="{5788159E-D2A8-4E22-9742-CF3DC541212A}" srcOrd="0" destOrd="0" presId="urn:microsoft.com/office/officeart/2005/8/layout/arrow5"/>
    <dgm:cxn modelId="{2674E64B-810E-45AE-A029-30A5F8115F69}" type="presOf" srcId="{7EC51AA4-E9EE-4FB7-8A49-577266FDDFBD}" destId="{BD8B241C-F575-494D-B64C-7BE8ED1E82E1}" srcOrd="0" destOrd="0" presId="urn:microsoft.com/office/officeart/2005/8/layout/arrow5"/>
    <dgm:cxn modelId="{0A42D47A-3B8C-4E22-B249-EBE22054E556}" srcId="{AC9823F6-6038-4666-A7AF-37ACB5F208B9}" destId="{1FE348F1-DAEC-49D2-8498-8D0714BA4A90}" srcOrd="4" destOrd="0" parTransId="{EA4B9D60-26E3-46EC-BFF2-F8C0C05E0A5F}" sibTransId="{342B375B-0C4A-47E7-8D86-614A8DA8A7AB}"/>
    <dgm:cxn modelId="{E11DD57D-D9B7-45C8-874C-C297BDBE9456}" srcId="{AC9823F6-6038-4666-A7AF-37ACB5F208B9}" destId="{7EC51AA4-E9EE-4FB7-8A49-577266FDDFBD}" srcOrd="0" destOrd="0" parTransId="{40AB5F0F-7223-45B1-B7F0-E0F1F5F956B6}" sibTransId="{8260580E-7F8C-4289-9382-8436BD6608F9}"/>
    <dgm:cxn modelId="{ADE67EA2-4AA3-4720-BC92-B88EE8BF1072}" type="presOf" srcId="{5538B0F8-3DCE-40C1-B7EE-06F9DEE74577}" destId="{F3D76D3A-3206-40F5-B60E-33E83B4EDB33}" srcOrd="0" destOrd="0" presId="urn:microsoft.com/office/officeart/2005/8/layout/arrow5"/>
    <dgm:cxn modelId="{7CE7ECA5-1F8E-465E-9C6F-C4E09E478AF5}" srcId="{AC9823F6-6038-4666-A7AF-37ACB5F208B9}" destId="{5538B0F8-3DCE-40C1-B7EE-06F9DEE74577}" srcOrd="3" destOrd="0" parTransId="{F3A6E5F5-810D-422A-B0FA-F2F9797954BD}" sibTransId="{26B8916B-2332-4E39-BE79-8B41DAA51A9B}"/>
    <dgm:cxn modelId="{F12047AF-40FA-4BAC-BE1D-4436D4324CE0}" srcId="{AC9823F6-6038-4666-A7AF-37ACB5F208B9}" destId="{6B2FAF5D-8DA4-46CD-AA3D-418A5A2129DE}" srcOrd="1" destOrd="0" parTransId="{6D1F7BBB-B312-447E-AD52-4EAEF6728094}" sibTransId="{4C5F07D1-3597-4414-A81D-FDD6DB34E65A}"/>
    <dgm:cxn modelId="{D61522BD-3C8A-44DB-A23E-761D5953C8C8}" type="presOf" srcId="{1FE348F1-DAEC-49D2-8498-8D0714BA4A90}" destId="{1A00F21C-267A-4ED8-AE19-609B66AE8585}" srcOrd="0" destOrd="0" presId="urn:microsoft.com/office/officeart/2005/8/layout/arrow5"/>
    <dgm:cxn modelId="{A81E5DED-694E-4138-B13E-9567F1375998}" type="presOf" srcId="{AC9823F6-6038-4666-A7AF-37ACB5F208B9}" destId="{36DCD6C1-BB05-45D0-B3BF-12FC3E832400}" srcOrd="0" destOrd="0" presId="urn:microsoft.com/office/officeart/2005/8/layout/arrow5"/>
    <dgm:cxn modelId="{01B6E649-F3F1-4158-BBD5-686230E263C2}" type="presParOf" srcId="{36DCD6C1-BB05-45D0-B3BF-12FC3E832400}" destId="{BD8B241C-F575-494D-B64C-7BE8ED1E82E1}" srcOrd="0" destOrd="0" presId="urn:microsoft.com/office/officeart/2005/8/layout/arrow5"/>
    <dgm:cxn modelId="{313E9CE2-624B-4725-99EA-5AEF6190C6C3}" type="presParOf" srcId="{36DCD6C1-BB05-45D0-B3BF-12FC3E832400}" destId="{DC5D5F3C-2C5F-410C-881E-133C2449C1A8}" srcOrd="1" destOrd="0" presId="urn:microsoft.com/office/officeart/2005/8/layout/arrow5"/>
    <dgm:cxn modelId="{A6E66960-EC19-436F-A148-270D910C42B3}" type="presParOf" srcId="{36DCD6C1-BB05-45D0-B3BF-12FC3E832400}" destId="{5788159E-D2A8-4E22-9742-CF3DC541212A}" srcOrd="2" destOrd="0" presId="urn:microsoft.com/office/officeart/2005/8/layout/arrow5"/>
    <dgm:cxn modelId="{1AB5D192-B9DB-4653-9D3D-95BCAC74D041}" type="presParOf" srcId="{36DCD6C1-BB05-45D0-B3BF-12FC3E832400}" destId="{F3D76D3A-3206-40F5-B60E-33E83B4EDB33}" srcOrd="3" destOrd="0" presId="urn:microsoft.com/office/officeart/2005/8/layout/arrow5"/>
    <dgm:cxn modelId="{174581FD-6A6E-46CC-BA59-300340AE201E}" type="presParOf" srcId="{36DCD6C1-BB05-45D0-B3BF-12FC3E832400}" destId="{1A00F21C-267A-4ED8-AE19-609B66AE8585}" srcOrd="4" destOrd="0" presId="urn:microsoft.com/office/officeart/2005/8/layout/arrow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8B241C-F575-494D-B64C-7BE8ED1E82E1}">
      <dsp:nvSpPr>
        <dsp:cNvPr id="0" name=""/>
        <dsp:cNvSpPr/>
      </dsp:nvSpPr>
      <dsp:spPr>
        <a:xfrm>
          <a:off x="2495886" y="628"/>
          <a:ext cx="2547423" cy="2547423"/>
        </a:xfrm>
        <a:prstGeom prst="downArrow">
          <a:avLst>
            <a:gd name="adj1" fmla="val 50000"/>
            <a:gd name="adj2" fmla="val 35000"/>
          </a:avLst>
        </a:prstGeom>
        <a:gradFill rotWithShape="0">
          <a:gsLst>
            <a:gs pos="0">
              <a:schemeClr val="accent1">
                <a:hueOff val="0"/>
                <a:satOff val="0"/>
                <a:lumOff val="0"/>
                <a:alphaOff val="0"/>
                <a:tint val="97000"/>
                <a:satMod val="100000"/>
                <a:lumMod val="102000"/>
              </a:schemeClr>
            </a:gs>
            <a:gs pos="50000">
              <a:schemeClr val="accent1">
                <a:hueOff val="0"/>
                <a:satOff val="0"/>
                <a:lumOff val="0"/>
                <a:alphaOff val="0"/>
                <a:shade val="100000"/>
                <a:satMod val="100000"/>
                <a:lumMod val="100000"/>
              </a:schemeClr>
            </a:gs>
            <a:gs pos="100000">
              <a:schemeClr val="accent1">
                <a:hueOff val="0"/>
                <a:satOff val="0"/>
                <a:lumOff val="0"/>
                <a:alphaOff val="0"/>
                <a:shade val="80000"/>
                <a:satMod val="100000"/>
                <a:lumMod val="99000"/>
              </a:schemeClr>
            </a:gs>
          </a:gsLst>
          <a:lin ang="27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US" sz="1600" b="1" kern="1200" dirty="0"/>
            <a:t>Is dataset large enough?</a:t>
          </a:r>
        </a:p>
      </dsp:txBody>
      <dsp:txXfrm>
        <a:off x="3132742" y="628"/>
        <a:ext cx="1273711" cy="2101624"/>
      </dsp:txXfrm>
    </dsp:sp>
    <dsp:sp modelId="{DC5D5F3C-2C5F-410C-881E-133C2449C1A8}">
      <dsp:nvSpPr>
        <dsp:cNvPr id="0" name=""/>
        <dsp:cNvSpPr/>
      </dsp:nvSpPr>
      <dsp:spPr>
        <a:xfrm rot="4320000">
          <a:off x="4634974" y="1554766"/>
          <a:ext cx="2547423" cy="2547423"/>
        </a:xfrm>
        <a:prstGeom prst="downArrow">
          <a:avLst>
            <a:gd name="adj1" fmla="val 50000"/>
            <a:gd name="adj2" fmla="val 35000"/>
          </a:avLst>
        </a:prstGeom>
        <a:gradFill rotWithShape="0">
          <a:gsLst>
            <a:gs pos="0">
              <a:schemeClr val="accent1">
                <a:hueOff val="0"/>
                <a:satOff val="0"/>
                <a:lumOff val="0"/>
                <a:alphaOff val="0"/>
                <a:tint val="97000"/>
                <a:satMod val="100000"/>
                <a:lumMod val="102000"/>
              </a:schemeClr>
            </a:gs>
            <a:gs pos="50000">
              <a:schemeClr val="accent1">
                <a:hueOff val="0"/>
                <a:satOff val="0"/>
                <a:lumOff val="0"/>
                <a:alphaOff val="0"/>
                <a:shade val="100000"/>
                <a:satMod val="100000"/>
                <a:lumMod val="100000"/>
              </a:schemeClr>
            </a:gs>
            <a:gs pos="100000">
              <a:schemeClr val="accent1">
                <a:hueOff val="0"/>
                <a:satOff val="0"/>
                <a:lumOff val="0"/>
                <a:alphaOff val="0"/>
                <a:shade val="80000"/>
                <a:satMod val="100000"/>
                <a:lumMod val="99000"/>
              </a:schemeClr>
            </a:gs>
          </a:gsLst>
          <a:lin ang="27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rtl="0">
            <a:lnSpc>
              <a:spcPct val="90000"/>
            </a:lnSpc>
            <a:spcBef>
              <a:spcPct val="0"/>
            </a:spcBef>
            <a:spcAft>
              <a:spcPct val="35000"/>
            </a:spcAft>
            <a:buNone/>
          </a:pPr>
          <a:r>
            <a:rPr lang="en-US" sz="1600" b="1" kern="1200" dirty="0"/>
            <a:t>Recode cat age groups, dog age groups</a:t>
          </a:r>
          <a:r>
            <a:rPr lang="en-US" sz="1600" b="1" kern="1200" dirty="0">
              <a:latin typeface="Calibri Light" panose="020F0302020204030204"/>
            </a:rPr>
            <a:t>,</a:t>
          </a:r>
          <a:r>
            <a:rPr lang="en-US" sz="1600" b="1" kern="1200" dirty="0"/>
            <a:t> </a:t>
          </a:r>
          <a:r>
            <a:rPr lang="en-US" sz="1600" b="1" kern="1200" dirty="0">
              <a:latin typeface="Calibri Light" panose="020F0302020204030204"/>
            </a:rPr>
            <a:t>and months </a:t>
          </a:r>
          <a:r>
            <a:rPr lang="en-US" sz="1600" b="1" kern="1200" dirty="0"/>
            <a:t>into separate columns</a:t>
          </a:r>
        </a:p>
      </dsp:txBody>
      <dsp:txXfrm rot="-5400000">
        <a:off x="5069864" y="2122742"/>
        <a:ext cx="2101624" cy="1273711"/>
      </dsp:txXfrm>
    </dsp:sp>
    <dsp:sp modelId="{5788159E-D2A8-4E22-9742-CF3DC541212A}">
      <dsp:nvSpPr>
        <dsp:cNvPr id="0" name=""/>
        <dsp:cNvSpPr/>
      </dsp:nvSpPr>
      <dsp:spPr>
        <a:xfrm rot="8640000">
          <a:off x="3817915" y="4069416"/>
          <a:ext cx="2547423" cy="2547423"/>
        </a:xfrm>
        <a:prstGeom prst="downArrow">
          <a:avLst>
            <a:gd name="adj1" fmla="val 50000"/>
            <a:gd name="adj2" fmla="val 35000"/>
          </a:avLst>
        </a:prstGeom>
        <a:gradFill rotWithShape="0">
          <a:gsLst>
            <a:gs pos="0">
              <a:schemeClr val="accent1">
                <a:hueOff val="0"/>
                <a:satOff val="0"/>
                <a:lumOff val="0"/>
                <a:alphaOff val="0"/>
                <a:tint val="97000"/>
                <a:satMod val="100000"/>
                <a:lumMod val="102000"/>
              </a:schemeClr>
            </a:gs>
            <a:gs pos="50000">
              <a:schemeClr val="accent1">
                <a:hueOff val="0"/>
                <a:satOff val="0"/>
                <a:lumOff val="0"/>
                <a:alphaOff val="0"/>
                <a:shade val="100000"/>
                <a:satMod val="100000"/>
                <a:lumMod val="100000"/>
              </a:schemeClr>
            </a:gs>
            <a:gs pos="100000">
              <a:schemeClr val="accent1">
                <a:hueOff val="0"/>
                <a:satOff val="0"/>
                <a:lumOff val="0"/>
                <a:alphaOff val="0"/>
                <a:shade val="80000"/>
                <a:satMod val="100000"/>
                <a:lumMod val="99000"/>
              </a:schemeClr>
            </a:gs>
          </a:gsLst>
          <a:lin ang="27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rtl="0">
            <a:lnSpc>
              <a:spcPct val="90000"/>
            </a:lnSpc>
            <a:spcBef>
              <a:spcPct val="0"/>
            </a:spcBef>
            <a:spcAft>
              <a:spcPct val="35000"/>
            </a:spcAft>
            <a:buNone/>
          </a:pPr>
          <a:r>
            <a:rPr lang="en-US" sz="1600" b="1" kern="1200" dirty="0"/>
            <a:t>Recode </a:t>
          </a:r>
          <a:r>
            <a:rPr lang="en-US" sz="1600" b="1" kern="1200" dirty="0">
              <a:latin typeface="Calibri Light" panose="020F0302020204030204"/>
            </a:rPr>
            <a:t>as adopted or not</a:t>
          </a:r>
          <a:endParaRPr lang="en-US" sz="1600" b="1" kern="1200" dirty="0"/>
        </a:p>
      </dsp:txBody>
      <dsp:txXfrm rot="10800000">
        <a:off x="4585788" y="4472645"/>
        <a:ext cx="1273711" cy="2101624"/>
      </dsp:txXfrm>
    </dsp:sp>
    <dsp:sp modelId="{F3D76D3A-3206-40F5-B60E-33E83B4EDB33}">
      <dsp:nvSpPr>
        <dsp:cNvPr id="0" name=""/>
        <dsp:cNvSpPr/>
      </dsp:nvSpPr>
      <dsp:spPr>
        <a:xfrm rot="12960000">
          <a:off x="1173856" y="4069416"/>
          <a:ext cx="2547423" cy="2547423"/>
        </a:xfrm>
        <a:prstGeom prst="downArrow">
          <a:avLst>
            <a:gd name="adj1" fmla="val 50000"/>
            <a:gd name="adj2" fmla="val 35000"/>
          </a:avLst>
        </a:prstGeom>
        <a:gradFill rotWithShape="0">
          <a:gsLst>
            <a:gs pos="0">
              <a:schemeClr val="accent1">
                <a:hueOff val="0"/>
                <a:satOff val="0"/>
                <a:lumOff val="0"/>
                <a:alphaOff val="0"/>
                <a:tint val="97000"/>
                <a:satMod val="100000"/>
                <a:lumMod val="102000"/>
              </a:schemeClr>
            </a:gs>
            <a:gs pos="50000">
              <a:schemeClr val="accent1">
                <a:hueOff val="0"/>
                <a:satOff val="0"/>
                <a:lumOff val="0"/>
                <a:alphaOff val="0"/>
                <a:shade val="100000"/>
                <a:satMod val="100000"/>
                <a:lumMod val="100000"/>
              </a:schemeClr>
            </a:gs>
            <a:gs pos="100000">
              <a:schemeClr val="accent1">
                <a:hueOff val="0"/>
                <a:satOff val="0"/>
                <a:lumOff val="0"/>
                <a:alphaOff val="0"/>
                <a:shade val="80000"/>
                <a:satMod val="100000"/>
                <a:lumMod val="99000"/>
              </a:schemeClr>
            </a:gs>
          </a:gsLst>
          <a:lin ang="27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rtl="0">
            <a:lnSpc>
              <a:spcPct val="90000"/>
            </a:lnSpc>
            <a:spcBef>
              <a:spcPct val="0"/>
            </a:spcBef>
            <a:spcAft>
              <a:spcPct val="35000"/>
            </a:spcAft>
            <a:buNone/>
          </a:pPr>
          <a:r>
            <a:rPr lang="en-US" sz="1600" b="1" kern="1200" dirty="0"/>
            <a:t>Manipulate the data into predictive </a:t>
          </a:r>
          <a:r>
            <a:rPr lang="en-US" sz="1600" b="1" kern="1200" dirty="0">
              <a:latin typeface="Calibri Light" panose="020F0302020204030204"/>
            </a:rPr>
            <a:t>models</a:t>
          </a:r>
          <a:endParaRPr lang="en-US" sz="1600" b="1" kern="1200" dirty="0"/>
        </a:p>
      </dsp:txBody>
      <dsp:txXfrm rot="10800000">
        <a:off x="1679695" y="4472645"/>
        <a:ext cx="1273711" cy="2101624"/>
      </dsp:txXfrm>
    </dsp:sp>
    <dsp:sp modelId="{1A00F21C-267A-4ED8-AE19-609B66AE8585}">
      <dsp:nvSpPr>
        <dsp:cNvPr id="0" name=""/>
        <dsp:cNvSpPr/>
      </dsp:nvSpPr>
      <dsp:spPr>
        <a:xfrm rot="17280000">
          <a:off x="356797" y="1554766"/>
          <a:ext cx="2547423" cy="2547423"/>
        </a:xfrm>
        <a:prstGeom prst="downArrow">
          <a:avLst>
            <a:gd name="adj1" fmla="val 50000"/>
            <a:gd name="adj2" fmla="val 35000"/>
          </a:avLst>
        </a:prstGeom>
        <a:gradFill rotWithShape="0">
          <a:gsLst>
            <a:gs pos="0">
              <a:schemeClr val="accent1">
                <a:hueOff val="0"/>
                <a:satOff val="0"/>
                <a:lumOff val="0"/>
                <a:alphaOff val="0"/>
                <a:tint val="97000"/>
                <a:satMod val="100000"/>
                <a:lumMod val="102000"/>
              </a:schemeClr>
            </a:gs>
            <a:gs pos="50000">
              <a:schemeClr val="accent1">
                <a:hueOff val="0"/>
                <a:satOff val="0"/>
                <a:lumOff val="0"/>
                <a:alphaOff val="0"/>
                <a:shade val="100000"/>
                <a:satMod val="100000"/>
                <a:lumMod val="100000"/>
              </a:schemeClr>
            </a:gs>
            <a:gs pos="100000">
              <a:schemeClr val="accent1">
                <a:hueOff val="0"/>
                <a:satOff val="0"/>
                <a:lumOff val="0"/>
                <a:alphaOff val="0"/>
                <a:shade val="80000"/>
                <a:satMod val="100000"/>
                <a:lumMod val="99000"/>
              </a:schemeClr>
            </a:gs>
          </a:gsLst>
          <a:lin ang="27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US" sz="1600" b="1" kern="1200" dirty="0"/>
            <a:t>Check for accuracy and feature importance</a:t>
          </a:r>
        </a:p>
      </dsp:txBody>
      <dsp:txXfrm rot="5400000">
        <a:off x="367707" y="2122742"/>
        <a:ext cx="2101624" cy="1273711"/>
      </dsp:txXfrm>
    </dsp:sp>
  </dsp:spTree>
</dsp:drawing>
</file>

<file path=ppt/diagrams/layout1.xml><?xml version="1.0" encoding="utf-8"?>
<dgm:layoutDef xmlns:dgm="http://schemas.openxmlformats.org/drawingml/2006/diagram" xmlns:a="http://schemas.openxmlformats.org/drawingml/2006/main" uniqueId="urn:microsoft.com/office/officeart/2005/8/layout/arrow5">
  <dgm:title val=""/>
  <dgm:desc val=""/>
  <dgm:catLst>
    <dgm:cat type="relationship" pri="6000"/>
    <dgm:cat type="process" pri="31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ch" ptType="node" func="cnt" op="equ" val="2">
        <dgm:choose name="Name2">
          <dgm:if name="Name3" func="var" arg="dir" op="equ" val="norm">
            <dgm:alg type="cycle">
              <dgm:param type="rotPath" val="alongPath"/>
              <dgm:param type="stAng" val="270"/>
            </dgm:alg>
          </dgm:if>
          <dgm:else name="Name4">
            <dgm:alg type="cycle">
              <dgm:param type="rotPath" val="alongPath"/>
              <dgm:param type="stAng" val="90"/>
              <dgm:param type="spanAng" val="-360"/>
            </dgm:alg>
          </dgm:else>
        </dgm:choose>
      </dgm:if>
      <dgm:else name="Name5">
        <dgm:choose name="Name6">
          <dgm:if name="Name7" func="var" arg="dir" op="equ" val="norm">
            <dgm:alg type="cycle">
              <dgm:param type="rotPath" val="alongPath"/>
            </dgm:alg>
          </dgm:if>
          <dgm:else name="Name8">
            <dgm:alg type="cycle">
              <dgm:param type="rotPath" val="alongPath"/>
              <dgm:param type="spanAng" val="-360"/>
            </dgm:alg>
          </dgm:else>
        </dgm:choose>
      </dgm:else>
    </dgm:choose>
    <dgm:shape xmlns:r="http://schemas.openxmlformats.org/officeDocument/2006/relationships" r:blip="">
      <dgm:adjLst/>
    </dgm:shape>
    <dgm:presOf/>
    <dgm:choose name="Name9">
      <dgm:if name="Name10" axis="ch" ptType="node" func="cnt" op="lte" val="2">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 type="diam" refType="w" refFor="ch" refPtType="node" op="equ" fact="1.1"/>
        </dgm:constrLst>
      </dgm:if>
      <dgm:if name="Name11" axis="ch" ptType="node" func="cnt" op="equ" val="5">
        <dgm:constrLst>
          <dgm:constr type="primFontSz" for="ch" ptType="node" op="equ" val="65"/>
          <dgm:constr type="w" for="ch" ptType="node" refType="w"/>
          <dgm:constr type="h" for="ch" ptType="node" refType="w" refFor="ch" refPtType="node" op="equ"/>
          <dgm:constr type="sibSp" refType="w" refFor="ch" refPtType="node" fact="-0.2"/>
          <dgm:constr type="sibSp" refType="h" op="lte" fact="0.1"/>
        </dgm:constrLst>
      </dgm:if>
      <dgm:if name="Name12" axis="ch" ptType="node" func="cnt" op="equ" val="6">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if name="Name13" axis="ch" ptType="node" func="cnt" op="equ" val="7">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if name="Name14" axis="ch" ptType="node" func="cnt" op="equ" val="8">
        <dgm:constrLst>
          <dgm:constr type="primFontSz" for="ch" ptType="node" op="equ" val="65"/>
          <dgm:constr type="w" for="ch" ptType="node" refType="w"/>
          <dgm:constr type="h" for="ch" ptType="node" refType="w" refFor="ch" refPtType="node" op="equ"/>
          <dgm:constr type="sibSp"/>
          <dgm:constr type="sibSp" refType="h" op="lte" fact="0.1"/>
        </dgm:constrLst>
      </dgm:if>
      <dgm:if name="Name15" axis="ch" ptType="node" func="cnt" op="gte" val="9">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else name="Name16">
        <dgm:constrLst>
          <dgm:constr type="primFontSz" for="ch" ptType="node" op="equ" val="65"/>
          <dgm:constr type="w" for="ch" ptType="node" refType="w"/>
          <dgm:constr type="h" for="ch" ptType="node" refType="w" refFor="ch" refPtType="node" op="equ"/>
          <dgm:constr type="sibSp" refType="w" refFor="ch" refPtType="node" fact="-0.35"/>
        </dgm:constrLst>
      </dgm:else>
    </dgm:choose>
    <dgm:ruleLst/>
    <dgm:forEach name="Name17" axis="ch" ptType="node">
      <dgm:layoutNode name="arrow">
        <dgm:varLst>
          <dgm:bulletEnabled val="1"/>
        </dgm:varLst>
        <dgm:alg type="tx"/>
        <dgm:shape xmlns:r="http://schemas.openxmlformats.org/officeDocument/2006/relationships" type="downArrow" r:blip="">
          <dgm:adjLst>
            <dgm:adj idx="2" val="0.35"/>
          </dgm:adjLst>
        </dgm:shape>
        <dgm:presOf axis="desOrSelf" ptType="node"/>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7T22:12:13.224"/>
    </inkml:context>
    <inkml:brush xml:id="br0">
      <inkml:brushProperty name="width" value="0.1" units="cm"/>
      <inkml:brushProperty name="height" value="0.1" units="cm"/>
      <inkml:brushProperty name="color" value="#E71224"/>
    </inkml:brush>
  </inkml:definitions>
  <inkml:trace contextRef="#ctx0" brushRef="#br0">8731 14367 16383 0 0,'5'0'0'0'0,"6"0"0"0"0,6 0 0 0 0,5 0 0 0 0,3 0 0 0 0,7 0 0 0 0,3 0 0 0 0,0 0 0 0 0,-1 0 0 0 0,-2 0 0 0 0,-1 0 0 0 0,-2 0 0 0 0,4 0 0 0 0,2 0 0 0 0,-1 0 0 0 0,-2 0 0 0 0,-2 0 0 0 0,0 0 0 0 0,-1 0 0 0 0,4 0 0 0 0,1 0 0 0 0,0 0 0 0 0,-2 0 0 0 0,-1 0 0 0 0,-1 0 0 0 0,-1 0 0 0 0,4 0 0 0 0,1 0 0 0 0,-1 0 0 0 0,-1 0 0 0 0,0 0 0 0 0,-2 0 0 0 0,-2 0 0 0 0,1 0 0 0 0,-6 0 0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7T22:12:13.225"/>
    </inkml:context>
    <inkml:brush xml:id="br0">
      <inkml:brushProperty name="width" value="0.1" units="cm"/>
      <inkml:brushProperty name="height" value="0.1" units="cm"/>
      <inkml:brushProperty name="color" value="#E71224"/>
    </inkml:brush>
  </inkml:definitions>
  <inkml:trace contextRef="#ctx0" brushRef="#br0">22860 14801 16383 0 0,'5'0'0'0'0,"5"0"0"0"0,7 0 0 0 0,4 0 0 0 0,3 0 0 0 0,2 0 0 0 0,2 0 0 0 0,4 0 0 0 0,2 0 0 0 0,0 0 0 0 0,-2 0 0 0 0,-2 0 0 0 0,-1 0 0 0 0,22 0 0 0 0,6 0 0 0 0,-1 0 0 0 0,-6 0 0 0 0,-7 0 0 0 0,-2 0 0 0 0,-3 0 0 0 0,-3 0 0 0 0,-4 0 0 0 0,-2 0 0 0 0,-1 0 0 0 0,-2 0 0 0 0,4 0 0 0 0,2 0 0 0 0,0 0 0 0 0,-1 0 0 0 0,-1 0 0 0 0,-1 0 0 0 0,-2 0 0 0 0,5 0 0 0 0,1 0 0 0 0,-5 0 0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01:55:19.298"/>
    </inkml:context>
    <inkml:brush xml:id="br0">
      <inkml:brushProperty name="width" value="0.1" units="cm"/>
      <inkml:brushProperty name="height" value="0.1" units="cm"/>
      <inkml:brushProperty name="color" value="#E71224"/>
    </inkml:brush>
  </inkml:definitions>
  <inkml:trace contextRef="#ctx0" brushRef="#br0">23892 18389 16383 0 0,'4'0'0'0'0,"7"0"0"0"0,5 0 0 0 0,5 0 0 0 0,4 0 0 0 0,1 0 0 0 0,2 0 0 0 0,4 0 0 0 0,2 0 0 0 0,0 0 0 0 0,-2 0 0 0 0,-1 0 0 0 0,-2 0 0 0 0,-1 0 0 0 0,3 0 0 0 0,2 0 0 0 0,0 0 0 0 0,-2 0 0 0 0,-1 0 0 0 0,-2 0 0 0 0,0 0 0 0 0,4 0 0 0 0,0 0 0 0 0,1 0 0 0 0,-2 0 0 0 0,-1 0 0 0 0,-1 0 0 0 0,-2 0 0 0 0,0 0 0 0 0,5 0 0 0 0,0 0 0 0 0,1 0 0 0 0,-2 0 0 0 0,-1 0 0 0 0,-1 0 0 0 0,-2 0 0 0 0,5 0 0 0 0,1 0 0 0 0,-5 0 0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20T16:58:12.777"/>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25030 14447 16383 0 0,'3'0'0'0'0,"6"0"0"0"0,5 0 0 0 0,4 0 0 0 0,3 0 0 0 0,1 0 0 0 0,5 0 0 0 0,2 0 0 0 0,-1 0 0 0 0,-1 0 0 0 0,0 0 0 0 0,-3 0 0 0 0,0 0 0 0 0,3 0 0 0 0,1 0 0 0 0,-1 0 0 0 0,-1 0 0 0 0,0 0 0 0 0,-2 0 0 0 0,-1 0 0 0 0,4 0 0 0 0,1 0 0 0 0,-1 0 0 0 0,-1 0 0 0 0,-1 0 0 0 0,0 0 0 0 0,-2 0 0 0 0,0 0 0 0 0,3 0 0 0 0,2 0 0 0 0,-1 0 0 0 0,0 0 0 0 0,-2 0 0 0 0,-1 0 0 0 0,0 0 0 0 0,2 0 0 0 0,2 0 0 0 0,-1 0 0 0 0,0 0 0 0 0,-2 0 0 0 0,-1 0 0 0 0,0 0 0 0 0,-5 0 0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20:16:25.156"/>
    </inkml:context>
    <inkml:brush xml:id="br0">
      <inkml:brushProperty name="width" value="0.1" units="cm"/>
      <inkml:brushProperty name="height" value="0.1" units="cm"/>
      <inkml:brushProperty name="color" value="#E71224"/>
    </inkml:brush>
  </inkml:definitions>
  <inkml:trace contextRef="#ctx0" brushRef="#br0">23892 18729 16383 0 0,'4'0'0'0'0,"7"0"0"0"0,5 0 0 0 0,5 0 0 0 0,4 0 0 0 0,1 0 0 0 0,2 0 0 0 0,4 0 0 0 0,2 0 0 0 0,0 0 0 0 0,-2 0 0 0 0,-2 0 0 0 0,-1 0 0 0 0,-1 0 0 0 0,3 0 0 0 0,2 0 0 0 0,0 0 0 0 0,-2 0 0 0 0,-1 0 0 0 0,-2 0 0 0 0,0 0 0 0 0,4 0 0 0 0,0 0 0 0 0,1 0 0 0 0,-2 0 0 0 0,-1 0 0 0 0,-1 0 0 0 0,-2 0 0 0 0,0 0 0 0 0,4 0 0 0 0,1 0 0 0 0,1 0 0 0 0,-2 0 0 0 0,-1 0 0 0 0,-1 0 0 0 0,-2 0 0 0 0,5 0 0 0 0,1 0 0 0 0,-5 0 0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18T20:42:05.510"/>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25030 15293 16383 0 0,'4'0'0'0'0,"5"0"0"0"0,6 0 0 0 0,3 0 0 0 0,4 0 0 0 0,5 0 0 0 0,3 0 0 0 0,0 0 0 0 0,-1 0 0 0 0,-1 0 0 0 0,2 0 0 0 0,5 0 0 0 0,-1 0 0 0 0,0 0 0 0 0,-4 0 0 0 0,-1 0 0 0 0,-3 0 0 0 0,-1 0 0 0 0,3 0 0 0 0,1 0 0 0 0,-1 0 0 0 0,0 0 0 0 0,-2 0 0 0 0,-1 0 0 0 0,0 0 0 0 0,-1 0 0 0 0,4 0 0 0 0,1 0 0 0 0,-5 0 0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20T05:24:13.969"/>
    </inkml:context>
    <inkml:brush xml:id="br0">
      <inkml:brushProperty name="width" value="0.1" units="cm"/>
      <inkml:brushProperty name="height" value="0.1" units="cm"/>
      <inkml:brushProperty name="color" value="#E71224"/>
    </inkml:brush>
  </inkml:definitions>
  <inkml:trace contextRef="#ctx0" brushRef="#br0">23892 18729 16383 0 0,'4'0'0'0'0,"7"0"0"0"0,5 0 0 0 0,5 0 0 0 0,4 0 0 0 0,1 0 0 0 0,2 0 0 0 0,4 0 0 0 0,2 0 0 0 0,0 0 0 0 0,-2 0 0 0 0,-2 0 0 0 0,-1 0 0 0 0,-1 0 0 0 0,3 0 0 0 0,2 0 0 0 0,0 0 0 0 0,-2 0 0 0 0,-1 0 0 0 0,-2 0 0 0 0,0 0 0 0 0,4 0 0 0 0,0 0 0 0 0,1 0 0 0 0,-2 0 0 0 0,-1 0 0 0 0,-1 0 0 0 0,-2 0 0 0 0,0 0 0 0 0,4 0 0 0 0,1 0 0 0 0,1 0 0 0 0,-2 0 0 0 0,-1 0 0 0 0,-1 0 0 0 0,-2 0 0 0 0,5 0 0 0 0,1 0 0 0 0,-5 0 0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0B56DDF3-158A-4AAF-870E-33FF21F820FD}" type="datetimeFigureOut">
              <a:rPr lang="en-US" smtClean="0"/>
              <a:t>2/23/2022</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A5E98F0F-23F0-4FE8-8DDF-74BB52E2BDF3}" type="slidenum">
              <a:rPr lang="en-US" smtClean="0"/>
              <a:t>‹#›</a:t>
            </a:fld>
            <a:endParaRPr lang="en-US"/>
          </a:p>
        </p:txBody>
      </p:sp>
    </p:spTree>
    <p:extLst>
      <p:ext uri="{BB962C8B-B14F-4D97-AF65-F5344CB8AC3E}">
        <p14:creationId xmlns:p14="http://schemas.microsoft.com/office/powerpoint/2010/main" val="34460118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A: Hello everyone and welcome to the presentation! </a:t>
            </a:r>
          </a:p>
          <a:p>
            <a:r>
              <a:rPr lang="en-US" dirty="0">
                <a:cs typeface="Calibri"/>
              </a:rPr>
              <a:t>We are team Pontiac, and our focus will be on animal shelter trends for cats and dogs.</a:t>
            </a:r>
          </a:p>
        </p:txBody>
      </p:sp>
      <p:sp>
        <p:nvSpPr>
          <p:cNvPr id="4" name="Slide Number Placeholder 3"/>
          <p:cNvSpPr>
            <a:spLocks noGrp="1"/>
          </p:cNvSpPr>
          <p:nvPr>
            <p:ph type="sldNum" sz="quarter" idx="5"/>
          </p:nvPr>
        </p:nvSpPr>
        <p:spPr/>
        <p:txBody>
          <a:bodyPr/>
          <a:lstStyle/>
          <a:p>
            <a:fld id="{A5E98F0F-23F0-4FE8-8DDF-74BB52E2BDF3}" type="slidenum">
              <a:rPr lang="en-US" smtClean="0"/>
              <a:t>1</a:t>
            </a:fld>
            <a:endParaRPr lang="en-US"/>
          </a:p>
        </p:txBody>
      </p:sp>
    </p:spTree>
    <p:extLst>
      <p:ext uri="{BB962C8B-B14F-4D97-AF65-F5344CB8AC3E}">
        <p14:creationId xmlns:p14="http://schemas.microsoft.com/office/powerpoint/2010/main" val="11038912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S: This data was retrieved from the City of Bloomington Open Data provided by </a:t>
            </a:r>
            <a:r>
              <a:rPr lang="en-US" dirty="0"/>
              <a:t>Bloomington Animal Care &amp; Control in Indiana. </a:t>
            </a:r>
          </a:p>
          <a:p>
            <a:r>
              <a:rPr lang="en-US" dirty="0"/>
              <a:t>In early 2017, the Bloomington Animal Shelter migrated their management software and attempted to preserve as much information as possible from the old system.</a:t>
            </a:r>
            <a:endParaRPr lang="en-US" dirty="0">
              <a:cs typeface="Calibri"/>
            </a:endParaRPr>
          </a:p>
          <a:p>
            <a:r>
              <a:rPr lang="en-US" dirty="0"/>
              <a:t>In our search for data, finding an appropriate animal shelter dataset proved to be challenging. Many datasets we came across were lacking certain information, were too old, had not been updated in over a year, or were not available to access without payment.</a:t>
            </a:r>
            <a:endParaRPr lang="en-US" dirty="0">
              <a:cs typeface="Calibri"/>
            </a:endParaRPr>
          </a:p>
          <a:p>
            <a:r>
              <a:rPr lang="en-US" dirty="0">
                <a:cs typeface="Calibri"/>
              </a:rPr>
              <a:t>Of the 19399 row entries, over 18000 entries pertained to cats and dogs at almost a 2:1 ratio. There were 11708 cat entries and 6661 dog entries. We decided to only analyze shelter information for cat and dog species. </a:t>
            </a:r>
            <a:endParaRPr lang="en-US" dirty="0"/>
          </a:p>
        </p:txBody>
      </p:sp>
      <p:sp>
        <p:nvSpPr>
          <p:cNvPr id="4" name="Slide Number Placeholder 3"/>
          <p:cNvSpPr>
            <a:spLocks noGrp="1"/>
          </p:cNvSpPr>
          <p:nvPr>
            <p:ph type="sldNum" sz="quarter" idx="5"/>
          </p:nvPr>
        </p:nvSpPr>
        <p:spPr/>
        <p:txBody>
          <a:bodyPr/>
          <a:lstStyle/>
          <a:p>
            <a:fld id="{A5E98F0F-23F0-4FE8-8DDF-74BB52E2BDF3}" type="slidenum">
              <a:rPr lang="en-US" smtClean="0"/>
              <a:t>11</a:t>
            </a:fld>
            <a:endParaRPr lang="en-US"/>
          </a:p>
        </p:txBody>
      </p:sp>
    </p:spTree>
    <p:extLst>
      <p:ext uri="{BB962C8B-B14F-4D97-AF65-F5344CB8AC3E}">
        <p14:creationId xmlns:p14="http://schemas.microsoft.com/office/powerpoint/2010/main" val="15995396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A: All of our data wrangling was performed with Python in </a:t>
            </a:r>
            <a:r>
              <a:rPr lang="en-US" dirty="0" err="1">
                <a:cs typeface="Calibri"/>
              </a:rPr>
              <a:t>Jupyter</a:t>
            </a:r>
            <a:r>
              <a:rPr lang="en-US" dirty="0">
                <a:cs typeface="Calibri"/>
              </a:rPr>
              <a:t> Notebook. </a:t>
            </a:r>
          </a:p>
          <a:p>
            <a:r>
              <a:rPr lang="en-US" dirty="0">
                <a:cs typeface="Calibri"/>
              </a:rPr>
              <a:t>We cleaned and wrangled the data as needed by dropping NAs and blanks, recoding dates by removing timestamps then splitting the dates into 3 separate columns, keeping only cat and dog species in the dataset, and making age group dictionaries for over 300 age entries. Ultimately, we had a final CSV file that we exported from our wrangled data to use as our main data source.</a:t>
            </a:r>
            <a:endParaRPr lang="en-US" dirty="0"/>
          </a:p>
        </p:txBody>
      </p:sp>
      <p:sp>
        <p:nvSpPr>
          <p:cNvPr id="4" name="Slide Number Placeholder 3"/>
          <p:cNvSpPr>
            <a:spLocks noGrp="1"/>
          </p:cNvSpPr>
          <p:nvPr>
            <p:ph type="sldNum" sz="quarter" idx="5"/>
          </p:nvPr>
        </p:nvSpPr>
        <p:spPr/>
        <p:txBody>
          <a:bodyPr/>
          <a:lstStyle/>
          <a:p>
            <a:fld id="{A5E98F0F-23F0-4FE8-8DDF-74BB52E2BDF3}" type="slidenum">
              <a:rPr lang="en-US" smtClean="0"/>
              <a:t>12</a:t>
            </a:fld>
            <a:endParaRPr lang="en-US"/>
          </a:p>
        </p:txBody>
      </p:sp>
    </p:spTree>
    <p:extLst>
      <p:ext uri="{BB962C8B-B14F-4D97-AF65-F5344CB8AC3E}">
        <p14:creationId xmlns:p14="http://schemas.microsoft.com/office/powerpoint/2010/main" val="42801094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When we were initially figuring out the appropriate analyses for our evaluation questions, we determined we would be completing a few various analyses. </a:t>
            </a:r>
          </a:p>
          <a:p>
            <a:r>
              <a:rPr lang="en-US" dirty="0"/>
              <a:t>As we moved through the weeks of the project, we re-evaluated our questions and decided that perhaps there were more suitable analyses that we could use. </a:t>
            </a:r>
          </a:p>
          <a:p>
            <a:r>
              <a:rPr lang="en-US" dirty="0"/>
              <a:t>At one point, we attempted to use the </a:t>
            </a:r>
            <a:r>
              <a:rPr lang="en-US" dirty="0" err="1"/>
              <a:t>Bhapkar</a:t>
            </a:r>
            <a:r>
              <a:rPr lang="en-US" dirty="0"/>
              <a:t> Test, which was not covered in our data science course material, and then realized that this particular analysis was not appropriate for the data we had and so we ruled it out. </a:t>
            </a:r>
          </a:p>
          <a:p>
            <a:r>
              <a:rPr lang="en-US" dirty="0"/>
              <a:t>We successfully completed 3 out of 4 analyses in Python, and the </a:t>
            </a:r>
            <a:r>
              <a:rPr lang="en-US" dirty="0" err="1"/>
              <a:t>McNemar</a:t>
            </a:r>
            <a:r>
              <a:rPr lang="en-US" dirty="0"/>
              <a:t> Chi-Square was done in R.</a:t>
            </a:r>
            <a:endParaRPr lang="en-US" dirty="0">
              <a:cs typeface="Calibri"/>
            </a:endParaRPr>
          </a:p>
        </p:txBody>
      </p:sp>
      <p:sp>
        <p:nvSpPr>
          <p:cNvPr id="4" name="Slide Number Placeholder 3"/>
          <p:cNvSpPr>
            <a:spLocks noGrp="1"/>
          </p:cNvSpPr>
          <p:nvPr>
            <p:ph type="sldNum" sz="quarter" idx="5"/>
          </p:nvPr>
        </p:nvSpPr>
        <p:spPr/>
        <p:txBody>
          <a:bodyPr/>
          <a:lstStyle/>
          <a:p>
            <a:fld id="{A5E98F0F-23F0-4FE8-8DDF-74BB52E2BDF3}" type="slidenum">
              <a:rPr lang="en-US" smtClean="0"/>
              <a:t>13</a:t>
            </a:fld>
            <a:endParaRPr lang="en-US"/>
          </a:p>
        </p:txBody>
      </p:sp>
    </p:spTree>
    <p:extLst>
      <p:ext uri="{BB962C8B-B14F-4D97-AF65-F5344CB8AC3E}">
        <p14:creationId xmlns:p14="http://schemas.microsoft.com/office/powerpoint/2010/main" val="27327013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During exploratory analysis, we created bar graphs and histograms to get a better understanding of our data. Additionally, we utilized bar graphs in our predictive modeling for easy-to-read graphics.</a:t>
            </a:r>
          </a:p>
          <a:p>
            <a:r>
              <a:rPr lang="en-US" dirty="0"/>
              <a:t>Tableau proved to be very helpful in narrowing our focus and highlighting interesting data via bar and line graphs.</a:t>
            </a:r>
            <a:endParaRPr lang="en-US" dirty="0">
              <a:cs typeface="Calibri"/>
            </a:endParaRPr>
          </a:p>
        </p:txBody>
      </p:sp>
      <p:sp>
        <p:nvSpPr>
          <p:cNvPr id="4" name="Slide Number Placeholder 3"/>
          <p:cNvSpPr>
            <a:spLocks noGrp="1"/>
          </p:cNvSpPr>
          <p:nvPr>
            <p:ph type="sldNum" sz="quarter" idx="5"/>
          </p:nvPr>
        </p:nvSpPr>
        <p:spPr/>
        <p:txBody>
          <a:bodyPr/>
          <a:lstStyle/>
          <a:p>
            <a:fld id="{A5E98F0F-23F0-4FE8-8DDF-74BB52E2BDF3}" type="slidenum">
              <a:rPr lang="en-US" smtClean="0"/>
              <a:t>14</a:t>
            </a:fld>
            <a:endParaRPr lang="en-US"/>
          </a:p>
        </p:txBody>
      </p:sp>
    </p:spTree>
    <p:extLst>
      <p:ext uri="{BB962C8B-B14F-4D97-AF65-F5344CB8AC3E}">
        <p14:creationId xmlns:p14="http://schemas.microsoft.com/office/powerpoint/2010/main" val="31139699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A: When we started to visualize our dataset, we found some interesting differences between cats and dogs.</a:t>
            </a:r>
          </a:p>
          <a:p>
            <a:r>
              <a:rPr lang="en-US" dirty="0">
                <a:cs typeface="Calibri"/>
              </a:rPr>
              <a:t>At a glance, dog adoption rates were more evenly distributed than cat adoption rates. Cats had the highest adoption rates in August, by far, at 13.93%, while March and April had the lowest overall adoption rates, at about a 4% rate each.</a:t>
            </a:r>
          </a:p>
          <a:p>
            <a:r>
              <a:rPr lang="en-US" dirty="0">
                <a:cs typeface="Calibri"/>
              </a:rPr>
              <a:t>Dogs had the highest adoption rates in August and October, both at around 9.7%. February had the lowest adoption rates for dogs at 6.32%.</a:t>
            </a:r>
            <a:endParaRPr lang="en-US" dirty="0"/>
          </a:p>
          <a:p>
            <a:r>
              <a:rPr lang="en-US" dirty="0"/>
              <a:t>We hypothesized that more cats and dogs would be adopted around December due to the Holiday Season, but that didn't seem to be the case.</a:t>
            </a:r>
            <a:endParaRPr lang="en-US" dirty="0">
              <a:cs typeface="Calibri"/>
            </a:endParaRPr>
          </a:p>
        </p:txBody>
      </p:sp>
      <p:sp>
        <p:nvSpPr>
          <p:cNvPr id="4" name="Slide Number Placeholder 3"/>
          <p:cNvSpPr>
            <a:spLocks noGrp="1"/>
          </p:cNvSpPr>
          <p:nvPr>
            <p:ph type="sldNum" sz="quarter" idx="5"/>
          </p:nvPr>
        </p:nvSpPr>
        <p:spPr/>
        <p:txBody>
          <a:bodyPr/>
          <a:lstStyle/>
          <a:p>
            <a:fld id="{A5E98F0F-23F0-4FE8-8DDF-74BB52E2BDF3}" type="slidenum">
              <a:rPr lang="en-US" smtClean="0"/>
              <a:t>16</a:t>
            </a:fld>
            <a:endParaRPr lang="en-US"/>
          </a:p>
        </p:txBody>
      </p:sp>
    </p:spTree>
    <p:extLst>
      <p:ext uri="{BB962C8B-B14F-4D97-AF65-F5344CB8AC3E}">
        <p14:creationId xmlns:p14="http://schemas.microsoft.com/office/powerpoint/2010/main" val="7579695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Let's take a look at cat adoptions from 2018 to 2021. The highest number of adoptions occurred in August throughout all four years, with August 2019 having the highest peak. </a:t>
            </a:r>
            <a:endParaRPr lang="en-US" dirty="0">
              <a:cs typeface="Calibri"/>
            </a:endParaRPr>
          </a:p>
          <a:p>
            <a:r>
              <a:rPr lang="en-US" dirty="0"/>
              <a:t>The lowest number of adoptions typically occurred in April, with April 2019 and April 2020 having the lowest dip in adoptions. </a:t>
            </a:r>
          </a:p>
          <a:p>
            <a:r>
              <a:rPr lang="en-US" dirty="0"/>
              <a:t>The trends in adoption rates were consistent throughout these years.</a:t>
            </a:r>
            <a:endParaRPr lang="en-US" dirty="0">
              <a:cs typeface="Calibri" panose="020F0502020204030204"/>
            </a:endParaRPr>
          </a:p>
        </p:txBody>
      </p:sp>
      <p:sp>
        <p:nvSpPr>
          <p:cNvPr id="4" name="Slide Number Placeholder 3"/>
          <p:cNvSpPr>
            <a:spLocks noGrp="1"/>
          </p:cNvSpPr>
          <p:nvPr>
            <p:ph type="sldNum" sz="quarter" idx="5"/>
          </p:nvPr>
        </p:nvSpPr>
        <p:spPr/>
        <p:txBody>
          <a:bodyPr/>
          <a:lstStyle/>
          <a:p>
            <a:fld id="{A5E98F0F-23F0-4FE8-8DDF-74BB52E2BDF3}" type="slidenum">
              <a:rPr lang="en-US" smtClean="0"/>
              <a:t>17</a:t>
            </a:fld>
            <a:endParaRPr lang="en-US"/>
          </a:p>
        </p:txBody>
      </p:sp>
    </p:spTree>
    <p:extLst>
      <p:ext uri="{BB962C8B-B14F-4D97-AF65-F5344CB8AC3E}">
        <p14:creationId xmlns:p14="http://schemas.microsoft.com/office/powerpoint/2010/main" val="23005274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As for dogs, we can see that they had the highest adoptions occur in August for all years except 2020. The highest peak was in August 2018. </a:t>
            </a:r>
          </a:p>
          <a:p>
            <a:r>
              <a:rPr lang="en-US" dirty="0"/>
              <a:t>Curiously, August 2020 had the lowest dip in adoptions, and there seemed to be a downward trend for the year of 2020. </a:t>
            </a:r>
          </a:p>
          <a:p>
            <a:r>
              <a:rPr lang="en-US" dirty="0"/>
              <a:t>We're not sure if Covid had an impact on the dip and downward trend during this year.</a:t>
            </a:r>
            <a:endParaRPr lang="en-US" dirty="0">
              <a:cs typeface="Calibri"/>
            </a:endParaRPr>
          </a:p>
        </p:txBody>
      </p:sp>
      <p:sp>
        <p:nvSpPr>
          <p:cNvPr id="4" name="Slide Number Placeholder 3"/>
          <p:cNvSpPr>
            <a:spLocks noGrp="1"/>
          </p:cNvSpPr>
          <p:nvPr>
            <p:ph type="sldNum" sz="quarter" idx="5"/>
          </p:nvPr>
        </p:nvSpPr>
        <p:spPr/>
        <p:txBody>
          <a:bodyPr/>
          <a:lstStyle/>
          <a:p>
            <a:fld id="{A5E98F0F-23F0-4FE8-8DDF-74BB52E2BDF3}" type="slidenum">
              <a:rPr lang="en-US" smtClean="0"/>
              <a:t>18</a:t>
            </a:fld>
            <a:endParaRPr lang="en-US"/>
          </a:p>
        </p:txBody>
      </p:sp>
    </p:spTree>
    <p:extLst>
      <p:ext uri="{BB962C8B-B14F-4D97-AF65-F5344CB8AC3E}">
        <p14:creationId xmlns:p14="http://schemas.microsoft.com/office/powerpoint/2010/main" val="28551985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S: As we worked with our data, we came to the realization that not all of our questions could be answered at this time. </a:t>
            </a:r>
            <a:endParaRPr lang="en-US" dirty="0"/>
          </a:p>
          <a:p>
            <a:r>
              <a:rPr lang="en-US" dirty="0">
                <a:cs typeface="Calibri"/>
              </a:rPr>
              <a:t>When we scrutinized the data in this dataset, we simply could not tie Covid as a specific factor in adoption rates with the data provided.</a:t>
            </a:r>
            <a:endParaRPr lang="en-US" dirty="0"/>
          </a:p>
        </p:txBody>
      </p:sp>
      <p:sp>
        <p:nvSpPr>
          <p:cNvPr id="4" name="Slide Number Placeholder 3"/>
          <p:cNvSpPr>
            <a:spLocks noGrp="1"/>
          </p:cNvSpPr>
          <p:nvPr>
            <p:ph type="sldNum" sz="quarter" idx="5"/>
          </p:nvPr>
        </p:nvSpPr>
        <p:spPr/>
        <p:txBody>
          <a:bodyPr/>
          <a:lstStyle/>
          <a:p>
            <a:fld id="{A5E98F0F-23F0-4FE8-8DDF-74BB52E2BDF3}" type="slidenum">
              <a:rPr lang="en-US" smtClean="0"/>
              <a:t>19</a:t>
            </a:fld>
            <a:endParaRPr lang="en-US"/>
          </a:p>
        </p:txBody>
      </p:sp>
    </p:spTree>
    <p:extLst>
      <p:ext uri="{BB962C8B-B14F-4D97-AF65-F5344CB8AC3E}">
        <p14:creationId xmlns:p14="http://schemas.microsoft.com/office/powerpoint/2010/main" val="22864229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S: When it came to analyzing adoptions by age groups, the first thing we had to do was determine how to define the parameters for each age group. We had a lot of information about years plus months, even weeks and days, but we needed to convey our message more generally in a way which people could understand it. Our solution was to define 6 different age categories for both cats and dogs.</a:t>
            </a:r>
          </a:p>
          <a:p>
            <a:r>
              <a:rPr lang="en-US" dirty="0">
                <a:cs typeface="Calibri"/>
              </a:rPr>
              <a:t>There were some age entries that were mislabeled – such as 100 years old – but we made sure to categorize those ages as "Unknown" and drop them.</a:t>
            </a:r>
          </a:p>
        </p:txBody>
      </p:sp>
      <p:sp>
        <p:nvSpPr>
          <p:cNvPr id="4" name="Slide Number Placeholder 3"/>
          <p:cNvSpPr>
            <a:spLocks noGrp="1"/>
          </p:cNvSpPr>
          <p:nvPr>
            <p:ph type="sldNum" sz="quarter" idx="5"/>
          </p:nvPr>
        </p:nvSpPr>
        <p:spPr/>
        <p:txBody>
          <a:bodyPr/>
          <a:lstStyle/>
          <a:p>
            <a:fld id="{A5E98F0F-23F0-4FE8-8DDF-74BB52E2BDF3}" type="slidenum">
              <a:rPr lang="en-US" smtClean="0"/>
              <a:t>20</a:t>
            </a:fld>
            <a:endParaRPr lang="en-US"/>
          </a:p>
        </p:txBody>
      </p:sp>
    </p:spTree>
    <p:extLst>
      <p:ext uri="{BB962C8B-B14F-4D97-AF65-F5344CB8AC3E}">
        <p14:creationId xmlns:p14="http://schemas.microsoft.com/office/powerpoint/2010/main" val="155603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S: We graphed adoption rates by age group, from youngest to oldest, and found that both Adult Cats and Adult Dogs had the highest adoption rates. </a:t>
            </a:r>
            <a:endParaRPr lang="en-US" dirty="0"/>
          </a:p>
          <a:p>
            <a:r>
              <a:rPr lang="en-US" dirty="0">
                <a:cs typeface="Calibri"/>
              </a:rPr>
              <a:t>Most of the adopted cats were </a:t>
            </a:r>
            <a:r>
              <a:rPr lang="en-US" dirty="0"/>
              <a:t>adolescents, age 8 months to 2 years</a:t>
            </a:r>
            <a:r>
              <a:rPr lang="en-US" dirty="0">
                <a:cs typeface="Calibri"/>
              </a:rPr>
              <a:t>, and adults, ages 2 to 6 years. Combined, they equaled about 86% of total cat adoptions.</a:t>
            </a:r>
          </a:p>
          <a:p>
            <a:r>
              <a:rPr lang="en-US" dirty="0">
                <a:cs typeface="Calibri"/>
              </a:rPr>
              <a:t>It's not surprising that geriatric or senior cats and dogs are not as likely to be adopted, however we noticed that </a:t>
            </a:r>
            <a:r>
              <a:rPr lang="en-US" dirty="0"/>
              <a:t>puppy adoptions had the lowest adoption rate in dogs. When we took a closer look at our data, we found that puppies represented one of the smallest portions of shelter intakes.</a:t>
            </a:r>
            <a:endParaRPr lang="en-US" dirty="0">
              <a:cs typeface="Calibri"/>
            </a:endParaRPr>
          </a:p>
        </p:txBody>
      </p:sp>
      <p:sp>
        <p:nvSpPr>
          <p:cNvPr id="4" name="Slide Number Placeholder 3"/>
          <p:cNvSpPr>
            <a:spLocks noGrp="1"/>
          </p:cNvSpPr>
          <p:nvPr>
            <p:ph type="sldNum" sz="quarter" idx="5"/>
          </p:nvPr>
        </p:nvSpPr>
        <p:spPr/>
        <p:txBody>
          <a:bodyPr/>
          <a:lstStyle/>
          <a:p>
            <a:fld id="{A5E98F0F-23F0-4FE8-8DDF-74BB52E2BDF3}" type="slidenum">
              <a:rPr lang="en-US" smtClean="0"/>
              <a:t>21</a:t>
            </a:fld>
            <a:endParaRPr lang="en-US"/>
          </a:p>
        </p:txBody>
      </p:sp>
    </p:spTree>
    <p:extLst>
      <p:ext uri="{BB962C8B-B14F-4D97-AF65-F5344CB8AC3E}">
        <p14:creationId xmlns:p14="http://schemas.microsoft.com/office/powerpoint/2010/main" val="33478531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A5E98F0F-23F0-4FE8-8DDF-74BB52E2BDF3}" type="slidenum">
              <a:rPr lang="en-US" smtClean="0"/>
              <a:t>2</a:t>
            </a:fld>
            <a:endParaRPr lang="en-US"/>
          </a:p>
        </p:txBody>
      </p:sp>
    </p:spTree>
    <p:extLst>
      <p:ext uri="{BB962C8B-B14F-4D97-AF65-F5344CB8AC3E}">
        <p14:creationId xmlns:p14="http://schemas.microsoft.com/office/powerpoint/2010/main" val="206286846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We were curious to see the top 10 shelter intake reasons for both cats and dogs. </a:t>
            </a:r>
          </a:p>
          <a:p>
            <a:r>
              <a:rPr lang="en-US" dirty="0"/>
              <a:t>Stray cat intakes were the #1 reason by far, followed by litter relinquishments, incompatibilities with owner lifestyles, and unsuitable accommodations. </a:t>
            </a:r>
          </a:p>
          <a:p>
            <a:r>
              <a:rPr lang="en-US" dirty="0">
                <a:cs typeface="Calibri"/>
              </a:rPr>
              <a:t>Some of the other intake factors included surrenders due to the cost of owning a pet, relocation, abandonment, and owner deaths.</a:t>
            </a:r>
          </a:p>
        </p:txBody>
      </p:sp>
      <p:sp>
        <p:nvSpPr>
          <p:cNvPr id="4" name="Slide Number Placeholder 3"/>
          <p:cNvSpPr>
            <a:spLocks noGrp="1"/>
          </p:cNvSpPr>
          <p:nvPr>
            <p:ph type="sldNum" sz="quarter" idx="5"/>
          </p:nvPr>
        </p:nvSpPr>
        <p:spPr/>
        <p:txBody>
          <a:bodyPr/>
          <a:lstStyle/>
          <a:p>
            <a:fld id="{A5E98F0F-23F0-4FE8-8DDF-74BB52E2BDF3}" type="slidenum">
              <a:rPr lang="en-US" smtClean="0"/>
              <a:t>22</a:t>
            </a:fld>
            <a:endParaRPr lang="en-US"/>
          </a:p>
        </p:txBody>
      </p:sp>
    </p:spTree>
    <p:extLst>
      <p:ext uri="{BB962C8B-B14F-4D97-AF65-F5344CB8AC3E}">
        <p14:creationId xmlns:p14="http://schemas.microsoft.com/office/powerpoint/2010/main" val="4211427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The top 10 shelter intake reasons for dogs also included strays as the #1 reason, followed by incompatibilities with owner lifestyles, police assists, and moving.</a:t>
            </a:r>
          </a:p>
          <a:p>
            <a:r>
              <a:rPr lang="en-US" dirty="0">
                <a:cs typeface="Calibri"/>
              </a:rPr>
              <a:t>Many of the other intake factors were similar to cats, such as litter relinquishments, unsuitable accommodations, and the cost of owning a pet.</a:t>
            </a:r>
            <a:endParaRPr lang="en-US" dirty="0"/>
          </a:p>
          <a:p>
            <a:r>
              <a:rPr lang="en-US" dirty="0"/>
              <a:t>These intake visualizations provided the most dramatic and surprising answers in this project. </a:t>
            </a:r>
            <a:endParaRPr lang="en-US" dirty="0">
              <a:cs typeface="Calibri"/>
            </a:endParaRPr>
          </a:p>
        </p:txBody>
      </p:sp>
      <p:sp>
        <p:nvSpPr>
          <p:cNvPr id="4" name="Slide Number Placeholder 3"/>
          <p:cNvSpPr>
            <a:spLocks noGrp="1"/>
          </p:cNvSpPr>
          <p:nvPr>
            <p:ph type="sldNum" sz="quarter" idx="5"/>
          </p:nvPr>
        </p:nvSpPr>
        <p:spPr/>
        <p:txBody>
          <a:bodyPr/>
          <a:lstStyle/>
          <a:p>
            <a:fld id="{A5E98F0F-23F0-4FE8-8DDF-74BB52E2BDF3}" type="slidenum">
              <a:rPr lang="en-US" smtClean="0"/>
              <a:t>23</a:t>
            </a:fld>
            <a:endParaRPr lang="en-US"/>
          </a:p>
        </p:txBody>
      </p:sp>
    </p:spTree>
    <p:extLst>
      <p:ext uri="{BB962C8B-B14F-4D97-AF65-F5344CB8AC3E}">
        <p14:creationId xmlns:p14="http://schemas.microsoft.com/office/powerpoint/2010/main" val="9802073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S: Since strays were the top reason that cats and dogs were taken into the shelter, we wanted to know if stray intakes changed over the course of a few years. </a:t>
            </a:r>
            <a:endParaRPr lang="en-US" dirty="0"/>
          </a:p>
          <a:p>
            <a:r>
              <a:rPr lang="en-US" dirty="0">
                <a:cs typeface="Calibri"/>
              </a:rPr>
              <a:t>Originally, we were going to use 2015 to 2020 data, however there were some data gaps from the year 2017 and prior.</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cs typeface="Calibri"/>
              </a:rPr>
              <a:t>From 2018 to 2021, there were no significant changes in stray cat intakes. Peak stray intakes occurred in July 2021, and the lowest number of intakes were seen in April 2020. Most strays were taken in from the months of May through September, which are typically warmer months. </a:t>
            </a:r>
          </a:p>
        </p:txBody>
      </p:sp>
      <p:sp>
        <p:nvSpPr>
          <p:cNvPr id="4" name="Slide Number Placeholder 3"/>
          <p:cNvSpPr>
            <a:spLocks noGrp="1"/>
          </p:cNvSpPr>
          <p:nvPr>
            <p:ph type="sldNum" sz="quarter" idx="5"/>
          </p:nvPr>
        </p:nvSpPr>
        <p:spPr/>
        <p:txBody>
          <a:bodyPr/>
          <a:lstStyle/>
          <a:p>
            <a:fld id="{A5E98F0F-23F0-4FE8-8DDF-74BB52E2BDF3}" type="slidenum">
              <a:rPr lang="en-US" smtClean="0"/>
              <a:t>24</a:t>
            </a:fld>
            <a:endParaRPr lang="en-US"/>
          </a:p>
        </p:txBody>
      </p:sp>
    </p:spTree>
    <p:extLst>
      <p:ext uri="{BB962C8B-B14F-4D97-AF65-F5344CB8AC3E}">
        <p14:creationId xmlns:p14="http://schemas.microsoft.com/office/powerpoint/2010/main" val="199149051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S: Through</a:t>
            </a:r>
            <a:r>
              <a:rPr lang="en-US" dirty="0"/>
              <a:t> our </a:t>
            </a:r>
            <a:r>
              <a:rPr lang="en-US" dirty="0" err="1"/>
              <a:t>McNemar</a:t>
            </a:r>
            <a:r>
              <a:rPr lang="en-US" dirty="0"/>
              <a:t> Chi-Square test and analysis of the graph, we found that dogs did have a significant change in stray intakes from 2018 to 2021. There was a downward trend starting from November 2019 through December 2021. </a:t>
            </a:r>
          </a:p>
          <a:p>
            <a:r>
              <a:rPr lang="en-US" dirty="0"/>
              <a:t>Peak stray intakes occurred in August 2018, and December 2021 had the lowest intakes by far.</a:t>
            </a:r>
            <a:endParaRPr lang="en-US" dirty="0">
              <a:cs typeface="Calibri"/>
            </a:endParaRPr>
          </a:p>
        </p:txBody>
      </p:sp>
      <p:sp>
        <p:nvSpPr>
          <p:cNvPr id="4" name="Slide Number Placeholder 3"/>
          <p:cNvSpPr>
            <a:spLocks noGrp="1"/>
          </p:cNvSpPr>
          <p:nvPr>
            <p:ph type="sldNum" sz="quarter" idx="5"/>
          </p:nvPr>
        </p:nvSpPr>
        <p:spPr/>
        <p:txBody>
          <a:bodyPr/>
          <a:lstStyle/>
          <a:p>
            <a:fld id="{A5E98F0F-23F0-4FE8-8DDF-74BB52E2BDF3}" type="slidenum">
              <a:rPr lang="en-US" smtClean="0"/>
              <a:t>25</a:t>
            </a:fld>
            <a:endParaRPr lang="en-US"/>
          </a:p>
        </p:txBody>
      </p:sp>
    </p:spTree>
    <p:extLst>
      <p:ext uri="{BB962C8B-B14F-4D97-AF65-F5344CB8AC3E}">
        <p14:creationId xmlns:p14="http://schemas.microsoft.com/office/powerpoint/2010/main" val="32055777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S: After our analyses were completed, we decided to create predictive models for cat and dog adoptions. With further recoding for our predictions, we were able</a:t>
            </a:r>
            <a:r>
              <a:rPr lang="en-US" dirty="0">
                <a:solidFill>
                  <a:srgbClr val="000000"/>
                </a:solidFill>
                <a:cs typeface="Calibri"/>
              </a:rPr>
              <a:t> to model both cat and dog predictions with decision trees and random forests. We </a:t>
            </a:r>
            <a:r>
              <a:rPr lang="en-US" dirty="0">
                <a:cs typeface="Calibri"/>
              </a:rPr>
              <a:t>then checked the overall accuracy for each model and attempted to optimize the random forest models.</a:t>
            </a:r>
            <a:endParaRPr lang="en-US" strike="sngStrike" dirty="0">
              <a:cs typeface="Calibri"/>
            </a:endParaRPr>
          </a:p>
        </p:txBody>
      </p:sp>
      <p:sp>
        <p:nvSpPr>
          <p:cNvPr id="4" name="Slide Number Placeholder 3"/>
          <p:cNvSpPr>
            <a:spLocks noGrp="1"/>
          </p:cNvSpPr>
          <p:nvPr>
            <p:ph type="sldNum" sz="quarter" idx="5"/>
          </p:nvPr>
        </p:nvSpPr>
        <p:spPr/>
        <p:txBody>
          <a:bodyPr/>
          <a:lstStyle/>
          <a:p>
            <a:fld id="{A5E98F0F-23F0-4FE8-8DDF-74BB52E2BDF3}" type="slidenum">
              <a:rPr lang="en-US" smtClean="0"/>
              <a:t>26</a:t>
            </a:fld>
            <a:endParaRPr lang="en-US"/>
          </a:p>
        </p:txBody>
      </p:sp>
    </p:spTree>
    <p:extLst>
      <p:ext uri="{BB962C8B-B14F-4D97-AF65-F5344CB8AC3E}">
        <p14:creationId xmlns:p14="http://schemas.microsoft.com/office/powerpoint/2010/main" val="36630225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S: Both the Decision Tree and Initial Random Forest models were able to predict Cat Adoptions with 62% accuracy. The Random Forest model was tuned for best fit hyperparameters, and also had 62% accuracy. </a:t>
            </a:r>
            <a:r>
              <a:rPr lang="en-US" dirty="0"/>
              <a:t>The tuned model had slightly higher correct adoption predictions – as seen highlighted in yellow. </a:t>
            </a:r>
            <a:endParaRPr lang="en-US" dirty="0">
              <a:cs typeface="Calibri"/>
            </a:endParaRPr>
          </a:p>
        </p:txBody>
      </p:sp>
      <p:sp>
        <p:nvSpPr>
          <p:cNvPr id="4" name="Slide Number Placeholder 3"/>
          <p:cNvSpPr>
            <a:spLocks noGrp="1"/>
          </p:cNvSpPr>
          <p:nvPr>
            <p:ph type="sldNum" sz="quarter" idx="5"/>
          </p:nvPr>
        </p:nvSpPr>
        <p:spPr/>
        <p:txBody>
          <a:bodyPr/>
          <a:lstStyle/>
          <a:p>
            <a:fld id="{A5E98F0F-23F0-4FE8-8DDF-74BB52E2BDF3}" type="slidenum">
              <a:rPr lang="en-US" smtClean="0"/>
              <a:t>27</a:t>
            </a:fld>
            <a:endParaRPr lang="en-US"/>
          </a:p>
        </p:txBody>
      </p:sp>
    </p:spTree>
    <p:extLst>
      <p:ext uri="{BB962C8B-B14F-4D97-AF65-F5344CB8AC3E}">
        <p14:creationId xmlns:p14="http://schemas.microsoft.com/office/powerpoint/2010/main" val="405380734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 With the random forest model, we were able to determine how each feature influenced adoption predictions. </a:t>
            </a:r>
          </a:p>
          <a:p>
            <a:r>
              <a:rPr lang="en-US" dirty="0"/>
              <a:t>We discovered that the month of May had the most profound influence on predicting cat adoptions, followed by the Kitten age group, and also the month of July.</a:t>
            </a:r>
          </a:p>
          <a:p>
            <a:r>
              <a:rPr lang="en-US" dirty="0">
                <a:cs typeface="Calibri"/>
              </a:rPr>
              <a:t>It was interesting to see that certain months were highly influential as predictors.</a:t>
            </a:r>
          </a:p>
        </p:txBody>
      </p:sp>
      <p:sp>
        <p:nvSpPr>
          <p:cNvPr id="4" name="Slide Number Placeholder 3"/>
          <p:cNvSpPr>
            <a:spLocks noGrp="1"/>
          </p:cNvSpPr>
          <p:nvPr>
            <p:ph type="sldNum" sz="quarter" idx="5"/>
          </p:nvPr>
        </p:nvSpPr>
        <p:spPr/>
        <p:txBody>
          <a:bodyPr/>
          <a:lstStyle/>
          <a:p>
            <a:fld id="{A5E98F0F-23F0-4FE8-8DDF-74BB52E2BDF3}" type="slidenum">
              <a:rPr lang="en-US" smtClean="0"/>
              <a:t>28</a:t>
            </a:fld>
            <a:endParaRPr lang="en-US"/>
          </a:p>
        </p:txBody>
      </p:sp>
    </p:spTree>
    <p:extLst>
      <p:ext uri="{BB962C8B-B14F-4D97-AF65-F5344CB8AC3E}">
        <p14:creationId xmlns:p14="http://schemas.microsoft.com/office/powerpoint/2010/main" val="340866108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S: Dog adoptions were predicted with 59% accuracy for both the Decision Tree and Initial Random Forest models.</a:t>
            </a:r>
            <a:endParaRPr lang="en-US" dirty="0"/>
          </a:p>
          <a:p>
            <a:r>
              <a:rPr lang="en-US" dirty="0">
                <a:cs typeface="Calibri"/>
              </a:rPr>
              <a:t>The Random Forest model - tuned for best fit hyperparameters – had slightly better accuracy at 60%. Highlighted in yellow, we can see that the tuned model had at least 40 more adoptions predicted correctly.</a:t>
            </a:r>
          </a:p>
        </p:txBody>
      </p:sp>
      <p:sp>
        <p:nvSpPr>
          <p:cNvPr id="4" name="Slide Number Placeholder 3"/>
          <p:cNvSpPr>
            <a:spLocks noGrp="1"/>
          </p:cNvSpPr>
          <p:nvPr>
            <p:ph type="sldNum" sz="quarter" idx="5"/>
          </p:nvPr>
        </p:nvSpPr>
        <p:spPr/>
        <p:txBody>
          <a:bodyPr/>
          <a:lstStyle/>
          <a:p>
            <a:fld id="{A5E98F0F-23F0-4FE8-8DDF-74BB52E2BDF3}" type="slidenum">
              <a:rPr lang="en-US" smtClean="0"/>
              <a:t>29</a:t>
            </a:fld>
            <a:endParaRPr lang="en-US"/>
          </a:p>
        </p:txBody>
      </p:sp>
    </p:spTree>
    <p:extLst>
      <p:ext uri="{BB962C8B-B14F-4D97-AF65-F5344CB8AC3E}">
        <p14:creationId xmlns:p14="http://schemas.microsoft.com/office/powerpoint/2010/main" val="101740772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 With the tuned random forest model, we discovered that the Geriatric age group had the most profound influence in predicting dog adoptions. The Adolescent age group and sex category were also some of the higher influential predictors.</a:t>
            </a:r>
          </a:p>
          <a:p>
            <a:r>
              <a:rPr lang="en-US" dirty="0"/>
              <a:t>We were intrigued to find that most of the age group variables were extremely influential in predicting dog adoptions.</a:t>
            </a:r>
          </a:p>
        </p:txBody>
      </p:sp>
      <p:sp>
        <p:nvSpPr>
          <p:cNvPr id="4" name="Slide Number Placeholder 3"/>
          <p:cNvSpPr>
            <a:spLocks noGrp="1"/>
          </p:cNvSpPr>
          <p:nvPr>
            <p:ph type="sldNum" sz="quarter" idx="5"/>
          </p:nvPr>
        </p:nvSpPr>
        <p:spPr/>
        <p:txBody>
          <a:bodyPr/>
          <a:lstStyle/>
          <a:p>
            <a:fld id="{A5E98F0F-23F0-4FE8-8DDF-74BB52E2BDF3}" type="slidenum">
              <a:rPr lang="en-US" smtClean="0"/>
              <a:t>30</a:t>
            </a:fld>
            <a:endParaRPr lang="en-US"/>
          </a:p>
        </p:txBody>
      </p:sp>
    </p:spTree>
    <p:extLst>
      <p:ext uri="{BB962C8B-B14F-4D97-AF65-F5344CB8AC3E}">
        <p14:creationId xmlns:p14="http://schemas.microsoft.com/office/powerpoint/2010/main" val="252737060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A5E98F0F-23F0-4FE8-8DDF-74BB52E2BDF3}" type="slidenum">
              <a:rPr lang="en-US" smtClean="0"/>
              <a:t>31</a:t>
            </a:fld>
            <a:endParaRPr lang="en-US"/>
          </a:p>
        </p:txBody>
      </p:sp>
    </p:spTree>
    <p:extLst>
      <p:ext uri="{BB962C8B-B14F-4D97-AF65-F5344CB8AC3E}">
        <p14:creationId xmlns:p14="http://schemas.microsoft.com/office/powerpoint/2010/main" val="19125724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have a Bachelor of Science degree in Computer Science </a:t>
            </a:r>
          </a:p>
          <a:p>
            <a:r>
              <a:rPr lang="en-US" dirty="0"/>
              <a:t>I previously worked as a Data Analyst for 3 years at the NYC Department of Education, where I utilized my skills in Excel, VBA, Google Sheets and </a:t>
            </a:r>
            <a:r>
              <a:rPr lang="en-US" dirty="0" err="1"/>
              <a:t>BigQuery</a:t>
            </a:r>
            <a:endParaRPr lang="en-US" dirty="0">
              <a:cs typeface="Calibri"/>
            </a:endParaRPr>
          </a:p>
          <a:p>
            <a:r>
              <a:rPr lang="en-US" dirty="0"/>
              <a:t>I have also worked as a Technical Support Analyst for over 3 years at my college and at a start-up</a:t>
            </a:r>
            <a:endParaRPr lang="en-US" dirty="0">
              <a:cs typeface="Calibri"/>
            </a:endParaRPr>
          </a:p>
          <a:p>
            <a:r>
              <a:rPr lang="en-US" dirty="0"/>
              <a:t>I wanted to upskill from being a Data Analyst to a Data Scientist in order to improve and enhance my expertise, and ultimately improve work-life balance</a:t>
            </a:r>
            <a:endParaRPr lang="en-US" dirty="0">
              <a:cs typeface="Calibri"/>
            </a:endParaRPr>
          </a:p>
          <a:p>
            <a:r>
              <a:rPr lang="en-US" dirty="0"/>
              <a:t>In my free time, I love playing video games and baking. I like to keep a steady workout routine and enjoy learning about health and fitness</a:t>
            </a:r>
          </a:p>
          <a:p>
            <a:r>
              <a:rPr lang="en-US" dirty="0">
                <a:cs typeface="Calibri"/>
              </a:rPr>
              <a:t>I have 2 dogs, a crazy German shepherd and a timid Pitbull mix.</a:t>
            </a:r>
          </a:p>
          <a:p>
            <a:endParaRPr lang="en-US" dirty="0"/>
          </a:p>
        </p:txBody>
      </p:sp>
      <p:sp>
        <p:nvSpPr>
          <p:cNvPr id="4" name="Slide Number Placeholder 3"/>
          <p:cNvSpPr>
            <a:spLocks noGrp="1"/>
          </p:cNvSpPr>
          <p:nvPr>
            <p:ph type="sldNum" sz="quarter" idx="5"/>
          </p:nvPr>
        </p:nvSpPr>
        <p:spPr/>
        <p:txBody>
          <a:bodyPr/>
          <a:lstStyle/>
          <a:p>
            <a:fld id="{A5E98F0F-23F0-4FE8-8DDF-74BB52E2BDF3}" type="slidenum">
              <a:rPr lang="en-US" smtClean="0"/>
              <a:t>3</a:t>
            </a:fld>
            <a:endParaRPr lang="en-US"/>
          </a:p>
        </p:txBody>
      </p:sp>
    </p:spTree>
    <p:extLst>
      <p:ext uri="{BB962C8B-B14F-4D97-AF65-F5344CB8AC3E}">
        <p14:creationId xmlns:p14="http://schemas.microsoft.com/office/powerpoint/2010/main" val="256724365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To summarize our findings, we found out that both cats and dogs have high adoption rates in August. Both species had peak adoptions in August, which was contrary to our December predictions.</a:t>
            </a:r>
          </a:p>
          <a:p>
            <a:r>
              <a:rPr lang="en-US" dirty="0">
                <a:cs typeface="Calibri"/>
              </a:rPr>
              <a:t>Adult cats and adult dogs had the highest adoptions by age group. We had predicted that kittens and puppies would have some of the highest adoption rates, however kittens ranked 3rd in adoptions, while puppies ranked the lowest. </a:t>
            </a:r>
            <a:endParaRPr lang="en-US" dirty="0"/>
          </a:p>
          <a:p>
            <a:r>
              <a:rPr lang="en-US" dirty="0">
                <a:cs typeface="Calibri"/>
              </a:rPr>
              <a:t>Besides stray intakes, incompatibilities with owner lifestyles were a main proponent to both cat and dog surrenders to the shelter.</a:t>
            </a:r>
          </a:p>
          <a:p>
            <a:r>
              <a:rPr lang="en-US" dirty="0">
                <a:cs typeface="Calibri"/>
              </a:rPr>
              <a:t>When it came to stray intakes from 2018 to 2021, </a:t>
            </a:r>
            <a:r>
              <a:rPr lang="en-US" dirty="0"/>
              <a:t>cats did not have any significant changes. On the other hand, </a:t>
            </a:r>
            <a:r>
              <a:rPr lang="en-US" dirty="0">
                <a:cs typeface="Calibri"/>
              </a:rPr>
              <a:t>dogs had a significant decline from 2020 onward.</a:t>
            </a:r>
            <a:endParaRPr lang="en-US" dirty="0"/>
          </a:p>
        </p:txBody>
      </p:sp>
      <p:sp>
        <p:nvSpPr>
          <p:cNvPr id="4" name="Slide Number Placeholder 3"/>
          <p:cNvSpPr>
            <a:spLocks noGrp="1"/>
          </p:cNvSpPr>
          <p:nvPr>
            <p:ph type="sldNum" sz="quarter" idx="5"/>
          </p:nvPr>
        </p:nvSpPr>
        <p:spPr/>
        <p:txBody>
          <a:bodyPr/>
          <a:lstStyle/>
          <a:p>
            <a:fld id="{A5E98F0F-23F0-4FE8-8DDF-74BB52E2BDF3}" type="slidenum">
              <a:rPr lang="en-US" smtClean="0"/>
              <a:t>32</a:t>
            </a:fld>
            <a:endParaRPr lang="en-US"/>
          </a:p>
        </p:txBody>
      </p:sp>
    </p:spTree>
    <p:extLst>
      <p:ext uri="{BB962C8B-B14F-4D97-AF65-F5344CB8AC3E}">
        <p14:creationId xmlns:p14="http://schemas.microsoft.com/office/powerpoint/2010/main" val="141145551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A: We hope that this data provided insight and awareness about shelter trends for cats and dogs. </a:t>
            </a:r>
          </a:p>
          <a:p>
            <a:r>
              <a:rPr lang="en-US" dirty="0">
                <a:cs typeface="Calibri"/>
              </a:rPr>
              <a:t>Please take into consideration that owning a pet takes a lot of responsibility and commitment. If you do decide to own a pet, please visit a local shelter first to find a companion that's right for you!</a:t>
            </a:r>
          </a:p>
          <a:p>
            <a:r>
              <a:rPr lang="en-US" dirty="0">
                <a:cs typeface="Calibri"/>
              </a:rPr>
              <a:t>An additional trend we concluded was that many adoptions and stray intakes for cats and dogs occurred roughly around summertime when the weather became warmer.</a:t>
            </a:r>
          </a:p>
        </p:txBody>
      </p:sp>
      <p:sp>
        <p:nvSpPr>
          <p:cNvPr id="4" name="Slide Number Placeholder 3"/>
          <p:cNvSpPr>
            <a:spLocks noGrp="1"/>
          </p:cNvSpPr>
          <p:nvPr>
            <p:ph type="sldNum" sz="quarter" idx="5"/>
          </p:nvPr>
        </p:nvSpPr>
        <p:spPr/>
        <p:txBody>
          <a:bodyPr/>
          <a:lstStyle/>
          <a:p>
            <a:fld id="{A5E98F0F-23F0-4FE8-8DDF-74BB52E2BDF3}" type="slidenum">
              <a:rPr lang="en-US" smtClean="0"/>
              <a:t>34</a:t>
            </a:fld>
            <a:endParaRPr lang="en-US"/>
          </a:p>
        </p:txBody>
      </p:sp>
    </p:spTree>
    <p:extLst>
      <p:ext uri="{BB962C8B-B14F-4D97-AF65-F5344CB8AC3E}">
        <p14:creationId xmlns:p14="http://schemas.microsoft.com/office/powerpoint/2010/main" val="161006723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A: Thank you for listening to our presentation! Please let us know if you have any questions.</a:t>
            </a:r>
            <a:endParaRPr lang="en-US" dirty="0"/>
          </a:p>
          <a:p>
            <a:r>
              <a:rPr lang="en-US" dirty="0"/>
              <a:t>If you had more time, what else would you do on this project?</a:t>
            </a:r>
          </a:p>
          <a:p>
            <a:pPr marL="285750" lvl="1" indent="-285750">
              <a:buFont typeface="Arial"/>
              <a:buChar char="•"/>
            </a:pPr>
            <a:r>
              <a:rPr lang="en-US" dirty="0"/>
              <a:t>Find data that includes geolocation to compare different shelters in different states, and combine them if necessary</a:t>
            </a:r>
            <a:endParaRPr lang="en-US" dirty="0">
              <a:cs typeface="Calibri"/>
            </a:endParaRPr>
          </a:p>
          <a:p>
            <a:r>
              <a:rPr lang="en-US" dirty="0"/>
              <a:t>What's next for you?</a:t>
            </a:r>
            <a:endParaRPr lang="en-US" dirty="0">
              <a:cs typeface="Calibri" panose="020F0502020204030204"/>
            </a:endParaRPr>
          </a:p>
          <a:p>
            <a:pPr marL="285750" lvl="1" indent="-285750">
              <a:buFont typeface="Arial"/>
              <a:buChar char="•"/>
            </a:pPr>
            <a:r>
              <a:rPr lang="en-US" dirty="0"/>
              <a:t>Meeting weekly with the career and placement support, Taking on another project, Looking for a job, Applying for remote jobs using Otto, Indeed, Monster, LinkedIn, and ZipRecruiter</a:t>
            </a:r>
            <a:endParaRPr lang="en-US" dirty="0">
              <a:cs typeface="Calibri"/>
            </a:endParaRPr>
          </a:p>
          <a:p>
            <a:r>
              <a:rPr lang="en-US" dirty="0"/>
              <a:t>What was the most difficult part of this project?</a:t>
            </a:r>
            <a:endParaRPr lang="en-US" dirty="0">
              <a:cs typeface="Calibri" panose="020F0502020204030204"/>
            </a:endParaRPr>
          </a:p>
          <a:p>
            <a:pPr marL="285750" lvl="1" indent="-285750">
              <a:buFont typeface="Arial"/>
              <a:buChar char="•"/>
            </a:pPr>
            <a:r>
              <a:rPr lang="en-US" dirty="0"/>
              <a:t>Figuring out which analyses would be appropriate for our evaluation questions</a:t>
            </a:r>
            <a:endParaRPr lang="en-US" dirty="0">
              <a:cs typeface="Calibri"/>
            </a:endParaRPr>
          </a:p>
        </p:txBody>
      </p:sp>
      <p:sp>
        <p:nvSpPr>
          <p:cNvPr id="4" name="Slide Number Placeholder 3"/>
          <p:cNvSpPr>
            <a:spLocks noGrp="1"/>
          </p:cNvSpPr>
          <p:nvPr>
            <p:ph type="sldNum" sz="quarter" idx="5"/>
          </p:nvPr>
        </p:nvSpPr>
        <p:spPr/>
        <p:txBody>
          <a:bodyPr/>
          <a:lstStyle/>
          <a:p>
            <a:fld id="{A5E98F0F-23F0-4FE8-8DDF-74BB52E2BDF3}" type="slidenum">
              <a:rPr lang="en-US" smtClean="0"/>
              <a:t>35</a:t>
            </a:fld>
            <a:endParaRPr lang="en-US"/>
          </a:p>
        </p:txBody>
      </p:sp>
    </p:spTree>
    <p:extLst>
      <p:ext uri="{BB962C8B-B14F-4D97-AF65-F5344CB8AC3E}">
        <p14:creationId xmlns:p14="http://schemas.microsoft.com/office/powerpoint/2010/main" val="17409692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RN for 20 years working ER, ICU, and Psychiatric</a:t>
            </a:r>
          </a:p>
          <a:p>
            <a:r>
              <a:rPr lang="en-US" dirty="0"/>
              <a:t>Worked much of my career in forensic psych- pretrial motions for competency to stand trial and restoration to competency</a:t>
            </a:r>
          </a:p>
          <a:p>
            <a:r>
              <a:rPr lang="en-US" dirty="0"/>
              <a:t>Developed an intense curiosity about studies and statistics through my work as an RN after being presented repeatedly over the years regarding patient safety and best practices</a:t>
            </a:r>
          </a:p>
          <a:p>
            <a:r>
              <a:rPr lang="en-US" dirty="0"/>
              <a:t>I wanted to break away from hospital work without losing income to focus on my life- I needed to stop working my life around my job and have a better balance</a:t>
            </a:r>
          </a:p>
          <a:p>
            <a:r>
              <a:rPr lang="en-US" dirty="0"/>
              <a:t>I love cooking and trying new foods, painting, and writing</a:t>
            </a:r>
          </a:p>
          <a:p>
            <a:endParaRPr lang="en-US" dirty="0"/>
          </a:p>
        </p:txBody>
      </p:sp>
      <p:sp>
        <p:nvSpPr>
          <p:cNvPr id="4" name="Slide Number Placeholder 3"/>
          <p:cNvSpPr>
            <a:spLocks noGrp="1"/>
          </p:cNvSpPr>
          <p:nvPr>
            <p:ph type="sldNum" sz="quarter" idx="5"/>
          </p:nvPr>
        </p:nvSpPr>
        <p:spPr/>
        <p:txBody>
          <a:bodyPr/>
          <a:lstStyle/>
          <a:p>
            <a:fld id="{A5E98F0F-23F0-4FE8-8DDF-74BB52E2BDF3}" type="slidenum">
              <a:rPr lang="en-US" smtClean="0"/>
              <a:t>4</a:t>
            </a:fld>
            <a:endParaRPr lang="en-US"/>
          </a:p>
        </p:txBody>
      </p:sp>
    </p:spTree>
    <p:extLst>
      <p:ext uri="{BB962C8B-B14F-4D97-AF65-F5344CB8AC3E}">
        <p14:creationId xmlns:p14="http://schemas.microsoft.com/office/powerpoint/2010/main" val="18494599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 You might be wondering, "Why is our team's name Pontiac?". Betty White had one pet several years prior to her death, a golden retriever named Pontiac who had originally worked as a guide dog with ​​Guide Dogs for the Blind, an organization Betty had supported for years. The "career change" dog dropped out of the guide dog program because he was too friendly — he would run to greet everyone he saw as he walked down the street, according to Today. </a:t>
            </a:r>
            <a:endParaRPr lang="en-US" dirty="0">
              <a:cs typeface="Calibri"/>
            </a:endParaRPr>
          </a:p>
        </p:txBody>
      </p:sp>
      <p:sp>
        <p:nvSpPr>
          <p:cNvPr id="4" name="Slide Number Placeholder 3"/>
          <p:cNvSpPr>
            <a:spLocks noGrp="1"/>
          </p:cNvSpPr>
          <p:nvPr>
            <p:ph type="sldNum" sz="quarter" idx="5"/>
          </p:nvPr>
        </p:nvSpPr>
        <p:spPr/>
        <p:txBody>
          <a:bodyPr/>
          <a:lstStyle/>
          <a:p>
            <a:fld id="{A5E98F0F-23F0-4FE8-8DDF-74BB52E2BDF3}" type="slidenum">
              <a:rPr lang="en-US" smtClean="0"/>
              <a:t>5</a:t>
            </a:fld>
            <a:endParaRPr lang="en-US"/>
          </a:p>
        </p:txBody>
      </p:sp>
    </p:spTree>
    <p:extLst>
      <p:ext uri="{BB962C8B-B14F-4D97-AF65-F5344CB8AC3E}">
        <p14:creationId xmlns:p14="http://schemas.microsoft.com/office/powerpoint/2010/main" val="20445386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A5E98F0F-23F0-4FE8-8DDF-74BB52E2BDF3}" type="slidenum">
              <a:rPr lang="en-US" smtClean="0"/>
              <a:t>6</a:t>
            </a:fld>
            <a:endParaRPr lang="en-US"/>
          </a:p>
        </p:txBody>
      </p:sp>
    </p:spTree>
    <p:extLst>
      <p:ext uri="{BB962C8B-B14F-4D97-AF65-F5344CB8AC3E}">
        <p14:creationId xmlns:p14="http://schemas.microsoft.com/office/powerpoint/2010/main" val="22771474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 As animal lovers, we want to help shelters combat issues they face by raising public awareness and spreading information.</a:t>
            </a:r>
          </a:p>
          <a:p>
            <a:r>
              <a:rPr lang="en-US" dirty="0">
                <a:cs typeface="Calibri"/>
              </a:rPr>
              <a:t>Oftentimes, people will purchase a pet and end up surrendering them to a shelter for various reasons. Meanwhile there is a surplus of cats and dogs available in shelters.</a:t>
            </a:r>
          </a:p>
        </p:txBody>
      </p:sp>
      <p:sp>
        <p:nvSpPr>
          <p:cNvPr id="4" name="Slide Number Placeholder 3"/>
          <p:cNvSpPr>
            <a:spLocks noGrp="1"/>
          </p:cNvSpPr>
          <p:nvPr>
            <p:ph type="sldNum" sz="quarter" idx="5"/>
          </p:nvPr>
        </p:nvSpPr>
        <p:spPr/>
        <p:txBody>
          <a:bodyPr/>
          <a:lstStyle/>
          <a:p>
            <a:fld id="{A5E98F0F-23F0-4FE8-8DDF-74BB52E2BDF3}" type="slidenum">
              <a:rPr lang="en-US" smtClean="0"/>
              <a:t>7</a:t>
            </a:fld>
            <a:endParaRPr lang="en-US"/>
          </a:p>
        </p:txBody>
      </p:sp>
    </p:spTree>
    <p:extLst>
      <p:ext uri="{BB962C8B-B14F-4D97-AF65-F5344CB8AC3E}">
        <p14:creationId xmlns:p14="http://schemas.microsoft.com/office/powerpoint/2010/main" val="13339354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US" sz="1800" dirty="0">
                <a:effectLst/>
                <a:latin typeface="Calibri"/>
                <a:ea typeface="Calibri" panose="020F0502020204030204" pitchFamily="34" charset="0"/>
                <a:cs typeface="Calibri"/>
              </a:rPr>
              <a:t>S: Animal shelters have many challenges facing them in their quest to unite abandoned animals with good homes.</a:t>
            </a:r>
            <a:r>
              <a:rPr lang="en-US" sz="1800" dirty="0">
                <a:latin typeface="Calibri"/>
                <a:ea typeface="Calibri" panose="020F0502020204030204" pitchFamily="34" charset="0"/>
                <a:cs typeface="Calibri"/>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latin typeface="Calibri"/>
                <a:ea typeface="Calibri" panose="020F0502020204030204" pitchFamily="34" charset="0"/>
                <a:cs typeface="Calibri"/>
              </a:rPr>
              <a:t>Battling</a:t>
            </a:r>
            <a:r>
              <a:rPr lang="en-US" sz="1800" dirty="0">
                <a:effectLst/>
                <a:latin typeface="Calibri"/>
                <a:ea typeface="Calibri" panose="020F0502020204030204" pitchFamily="34" charset="0"/>
                <a:cs typeface="Calibri"/>
              </a:rPr>
              <a:t> people’s preconceived notions about rescue pets, public ignorance over curbing animal overpopulation, lack of centralized funding for these non-profit shelters, and the staggering number of animals all contribute to a veritable host of problems to surmount.</a:t>
            </a:r>
            <a:r>
              <a:rPr lang="en-US" sz="1800" dirty="0">
                <a:latin typeface="Calibri"/>
                <a:ea typeface="Calibri" panose="020F0502020204030204" pitchFamily="34" charset="0"/>
                <a:cs typeface="Calibri"/>
              </a:rPr>
              <a:t> </a:t>
            </a:r>
            <a:endParaRPr lang="en-US" sz="1800" dirty="0">
              <a:effectLst/>
              <a:latin typeface="Calibri"/>
              <a:ea typeface="Calibri" panose="020F0502020204030204" pitchFamily="34" charset="0"/>
              <a:cs typeface="Calibri"/>
            </a:endParaRPr>
          </a:p>
        </p:txBody>
      </p:sp>
      <p:sp>
        <p:nvSpPr>
          <p:cNvPr id="4" name="Slide Number Placeholder 3"/>
          <p:cNvSpPr>
            <a:spLocks noGrp="1"/>
          </p:cNvSpPr>
          <p:nvPr>
            <p:ph type="sldNum" sz="quarter" idx="5"/>
          </p:nvPr>
        </p:nvSpPr>
        <p:spPr/>
        <p:txBody>
          <a:bodyPr/>
          <a:lstStyle/>
          <a:p>
            <a:fld id="{A5E98F0F-23F0-4FE8-8DDF-74BB52E2BDF3}" type="slidenum">
              <a:rPr lang="en-US" smtClean="0"/>
              <a:t>8</a:t>
            </a:fld>
            <a:endParaRPr lang="en-US"/>
          </a:p>
        </p:txBody>
      </p:sp>
    </p:spTree>
    <p:extLst>
      <p:ext uri="{BB962C8B-B14F-4D97-AF65-F5344CB8AC3E}">
        <p14:creationId xmlns:p14="http://schemas.microsoft.com/office/powerpoint/2010/main" val="17496504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S: Through our data journey, we wanted to find out which factors impacted cat and dog shelter trends. This included if certain months of the year saw higher adoption rates, whether Covid had an impact on adoption rates, </a:t>
            </a:r>
            <a:r>
              <a:rPr lang="en-US" dirty="0"/>
              <a:t>if age played a role in adoptions, </a:t>
            </a:r>
            <a:r>
              <a:rPr lang="en-US" dirty="0">
                <a:cs typeface="Calibri"/>
              </a:rPr>
              <a:t>which factors most influenced shelter intakes, and if stray intakes changed over time. We were also curious to see if we could predict cat and dog adoptions accurately with predictive modeling.</a:t>
            </a:r>
          </a:p>
        </p:txBody>
      </p:sp>
      <p:sp>
        <p:nvSpPr>
          <p:cNvPr id="4" name="Slide Number Placeholder 3"/>
          <p:cNvSpPr>
            <a:spLocks noGrp="1"/>
          </p:cNvSpPr>
          <p:nvPr>
            <p:ph type="sldNum" sz="quarter" idx="5"/>
          </p:nvPr>
        </p:nvSpPr>
        <p:spPr/>
        <p:txBody>
          <a:bodyPr/>
          <a:lstStyle/>
          <a:p>
            <a:fld id="{A5E98F0F-23F0-4FE8-8DDF-74BB52E2BDF3}" type="slidenum">
              <a:rPr lang="en-US" smtClean="0"/>
              <a:t>10</a:t>
            </a:fld>
            <a:endParaRPr lang="en-US"/>
          </a:p>
        </p:txBody>
      </p:sp>
    </p:spTree>
    <p:extLst>
      <p:ext uri="{BB962C8B-B14F-4D97-AF65-F5344CB8AC3E}">
        <p14:creationId xmlns:p14="http://schemas.microsoft.com/office/powerpoint/2010/main" val="11564283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03504" y="770467"/>
            <a:ext cx="10782300" cy="3352800"/>
          </a:xfrm>
        </p:spPr>
        <p:txBody>
          <a:bodyPr anchor="b">
            <a:noAutofit/>
          </a:bodyPr>
          <a:lstStyle>
            <a:lvl1pPr algn="l">
              <a:lnSpc>
                <a:spcPct val="80000"/>
              </a:lnSpc>
              <a:defRPr sz="8800" spc="-120" baseline="0">
                <a:solidFill>
                  <a:srgbClr val="FFFFFF"/>
                </a:solidFill>
              </a:defRPr>
            </a:lvl1pPr>
          </a:lstStyle>
          <a:p>
            <a:r>
              <a:rPr lang="en-US"/>
              <a:t>Click to edit Master title style</a:t>
            </a:r>
          </a:p>
        </p:txBody>
      </p:sp>
      <p:sp>
        <p:nvSpPr>
          <p:cNvPr id="3" name="Subtitle 2"/>
          <p:cNvSpPr>
            <a:spLocks noGrp="1"/>
          </p:cNvSpPr>
          <p:nvPr>
            <p:ph type="subTitle" idx="1"/>
          </p:nvPr>
        </p:nvSpPr>
        <p:spPr>
          <a:xfrm>
            <a:off x="667512" y="4206876"/>
            <a:ext cx="9228201" cy="1645920"/>
          </a:xfrm>
        </p:spPr>
        <p:txBody>
          <a:bodyPr>
            <a:normAutofit/>
          </a:bodyPr>
          <a:lstStyle>
            <a:lvl1pPr marL="0" indent="0" algn="l">
              <a:buNone/>
              <a:defRPr sz="3200">
                <a:solidFill>
                  <a:schemeClr val="bg1"/>
                </a:solidFill>
                <a:latin typeface="+mj-lt"/>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p>
        </p:txBody>
      </p:sp>
      <p:sp>
        <p:nvSpPr>
          <p:cNvPr id="7" name="Date Placeholder 6"/>
          <p:cNvSpPr>
            <a:spLocks noGrp="1"/>
          </p:cNvSpPr>
          <p:nvPr>
            <p:ph type="dt" sz="half" idx="10"/>
          </p:nvPr>
        </p:nvSpPr>
        <p:spPr/>
        <p:txBody>
          <a:bodyPr/>
          <a:lstStyle>
            <a:lvl1pPr>
              <a:defRPr>
                <a:solidFill>
                  <a:srgbClr val="FFFFFF">
                    <a:alpha val="80000"/>
                  </a:srgbClr>
                </a:solidFill>
              </a:defRPr>
            </a:lvl1pPr>
          </a:lstStyle>
          <a:p>
            <a:fld id="{5586B75A-687E-405C-8A0B-8D00578BA2C3}" type="datetimeFigureOut">
              <a:rPr lang="en-US" dirty="0"/>
              <a:pPr/>
              <a:t>2/23/2022</a:t>
            </a:fld>
            <a:endParaRPr lang="en-US"/>
          </a:p>
        </p:txBody>
      </p:sp>
      <p:sp>
        <p:nvSpPr>
          <p:cNvPr id="8" name="Footer Placeholder 7"/>
          <p:cNvSpPr>
            <a:spLocks noGrp="1"/>
          </p:cNvSpPr>
          <p:nvPr>
            <p:ph type="ftr" sz="quarter" idx="11"/>
          </p:nvPr>
        </p:nvSpPr>
        <p:spPr/>
        <p:txBody>
          <a:bodyPr/>
          <a:lstStyle>
            <a:lvl1pPr>
              <a:defRPr>
                <a:solidFill>
                  <a:srgbClr val="FFFFFF">
                    <a:alpha val="80000"/>
                  </a:srgbClr>
                </a:solidFill>
              </a:defRPr>
            </a:lvl1pPr>
          </a:lstStyle>
          <a:p>
            <a:endParaRPr lang="en-US"/>
          </a:p>
        </p:txBody>
      </p:sp>
      <p:sp>
        <p:nvSpPr>
          <p:cNvPr id="9" name="Slide Number Placeholder 8"/>
          <p:cNvSpPr>
            <a:spLocks noGrp="1"/>
          </p:cNvSpPr>
          <p:nvPr>
            <p:ph type="sldNum" sz="quarter" idx="12"/>
          </p:nvPr>
        </p:nvSpPr>
        <p:spPr/>
        <p:txBody>
          <a:bodyPr/>
          <a:lstStyle>
            <a:lvl1pPr>
              <a:defRPr>
                <a:solidFill>
                  <a:srgbClr val="FFFFFF">
                    <a:alpha val="25000"/>
                  </a:srgbClr>
                </a:solidFill>
              </a:defRPr>
            </a:lvl1pPr>
          </a:lstStyle>
          <a:p>
            <a:fld id="{4FAB73BC-B049-4115-A692-8D63A059BFB8}" type="slidenum">
              <a:rPr lang="en-US" dirty="0"/>
              <a:pPr/>
              <a:t>‹#›</a:t>
            </a:fld>
            <a:endParaRPr lang="en-US"/>
          </a:p>
        </p:txBody>
      </p:sp>
    </p:spTree>
    <p:extLst>
      <p:ext uri="{BB962C8B-B14F-4D97-AF65-F5344CB8AC3E}">
        <p14:creationId xmlns:p14="http://schemas.microsoft.com/office/powerpoint/2010/main" val="34556126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F4E5243-F52A-4D37-9694-EB26C6C31910}" type="datetimeFigureOut">
              <a:rPr lang="en-US" dirty="0"/>
              <a:t>2/23/2022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5662345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43950" y="695325"/>
            <a:ext cx="2628900" cy="48006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71525" y="714375"/>
            <a:ext cx="7734300" cy="54006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A77B6E1-634A-48DC-9E8B-D894023267EF}" type="datetimeFigureOut">
              <a:rPr lang="en-US" dirty="0"/>
              <a:t>2/23/2022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16338844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B2D3E9E-A95C-48F2-B4BF-A71542E0BE9A}" type="datetimeFigureOut">
              <a:rPr lang="en-US" dirty="0"/>
              <a:t>2/23/2022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34320862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3504" y="767419"/>
            <a:ext cx="10780776" cy="3355848"/>
          </a:xfrm>
        </p:spPr>
        <p:txBody>
          <a:bodyPr anchor="b">
            <a:normAutofit/>
          </a:bodyPr>
          <a:lstStyle>
            <a:lvl1pPr>
              <a:lnSpc>
                <a:spcPct val="80000"/>
              </a:lnSpc>
              <a:defRPr sz="8800" b="0" baseline="0">
                <a:solidFill>
                  <a:schemeClr val="accent1"/>
                </a:solidFill>
              </a:defRPr>
            </a:lvl1pPr>
          </a:lstStyle>
          <a:p>
            <a:r>
              <a:rPr lang="en-US"/>
              <a:t>Click to edit Master title style</a:t>
            </a:r>
          </a:p>
        </p:txBody>
      </p:sp>
      <p:sp>
        <p:nvSpPr>
          <p:cNvPr id="3" name="Text Placeholder 2"/>
          <p:cNvSpPr>
            <a:spLocks noGrp="1"/>
          </p:cNvSpPr>
          <p:nvPr>
            <p:ph type="body" idx="1"/>
          </p:nvPr>
        </p:nvSpPr>
        <p:spPr>
          <a:xfrm>
            <a:off x="667512" y="4204209"/>
            <a:ext cx="9226296" cy="1645920"/>
          </a:xfrm>
        </p:spPr>
        <p:txBody>
          <a:bodyPr anchor="t">
            <a:normAutofit/>
          </a:bodyPr>
          <a:lstStyle>
            <a:lvl1pPr marL="0" indent="0">
              <a:buNone/>
              <a:defRPr sz="3200">
                <a:solidFill>
                  <a:schemeClr val="tx1"/>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586B75A-687E-405C-8A0B-8D00578BA2C3}" type="datetimeFigureOut">
              <a:rPr lang="en-US" dirty="0"/>
              <a:pPr/>
              <a:t>2/23/2022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a:p>
        </p:txBody>
      </p:sp>
    </p:spTree>
    <p:extLst>
      <p:ext uri="{BB962C8B-B14F-4D97-AF65-F5344CB8AC3E}">
        <p14:creationId xmlns:p14="http://schemas.microsoft.com/office/powerpoint/2010/main" val="38206135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76656"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011330"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F12952B5-7A2F-4CC8-B7CE-9234E21C2837}" type="datetimeFigureOut">
              <a:rPr lang="en-US" dirty="0"/>
              <a:t>2/23/2022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34724541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676656" y="2040467"/>
            <a:ext cx="4663440" cy="723400"/>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6656" y="2753084"/>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007608" y="2038435"/>
            <a:ext cx="4663440" cy="722376"/>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007608" y="2750990"/>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E1DA07A-9201-4B4B-BAF2-015AFA30F520}" type="datetimeFigureOut">
              <a:rPr lang="en-US" dirty="0"/>
              <a:t>2/23/2022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27157599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3D7E00A-486F-4252-8B1D-E32645521F49}" type="datetimeFigureOut">
              <a:rPr lang="en-US" dirty="0"/>
              <a:t>2/23/2022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42479071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DDF5F92-E675-4B36-9A60-69A962A68675}" type="datetimeFigureOut">
              <a:rPr lang="en-US" dirty="0"/>
              <a:t>2/23/2022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5169684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Rectangle 1"/>
          <p:cNvSpPr/>
          <p:nvPr/>
        </p:nvSpPr>
        <p:spPr>
          <a:xfrm>
            <a:off x="7620000" y="0"/>
            <a:ext cx="457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9" name="Title 8"/>
          <p:cNvSpPr>
            <a:spLocks noGrp="1"/>
          </p:cNvSpPr>
          <p:nvPr>
            <p:ph type="title"/>
          </p:nvPr>
        </p:nvSpPr>
        <p:spPr>
          <a:xfrm>
            <a:off x="8261404" y="542282"/>
            <a:ext cx="3383280" cy="1920240"/>
          </a:xfrm>
        </p:spPr>
        <p:txBody>
          <a:bodyPr anchor="b">
            <a:noAutofit/>
          </a:bodyPr>
          <a:lstStyle>
            <a:lvl1pPr>
              <a:lnSpc>
                <a:spcPct val="85000"/>
              </a:lnSpc>
              <a:defRPr sz="4000">
                <a:solidFill>
                  <a:srgbClr val="FFFFFF"/>
                </a:solidFill>
              </a:defRPr>
            </a:lvl1pPr>
          </a:lstStyle>
          <a:p>
            <a:r>
              <a:rPr lang="en-US"/>
              <a:t>Click to edit Master title style</a:t>
            </a:r>
          </a:p>
        </p:txBody>
      </p:sp>
      <p:sp>
        <p:nvSpPr>
          <p:cNvPr id="3" name="Content Placeholder 2"/>
          <p:cNvSpPr>
            <a:spLocks noGrp="1"/>
          </p:cNvSpPr>
          <p:nvPr>
            <p:ph idx="1"/>
          </p:nvPr>
        </p:nvSpPr>
        <p:spPr>
          <a:xfrm>
            <a:off x="762000" y="762000"/>
            <a:ext cx="6096000" cy="45720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275982" y="2511813"/>
            <a:ext cx="3398520" cy="3126987"/>
          </a:xfrm>
        </p:spPr>
        <p:txBody>
          <a:bodyPr>
            <a:normAutofit/>
          </a:bodyPr>
          <a:lstStyle>
            <a:lvl1pPr marL="0" marR="0" indent="0" algn="l" defTabSz="914400" rtl="0" eaLnBrk="1" fontAlgn="auto" latinLnBrk="0" hangingPunct="1">
              <a:lnSpc>
                <a:spcPct val="100000"/>
              </a:lnSpc>
              <a:spcBef>
                <a:spcPts val="1200"/>
              </a:spcBef>
              <a:spcAft>
                <a:spcPts val="0"/>
              </a:spcAft>
              <a:buClrTx/>
              <a:buSzTx/>
              <a:buFontTx/>
              <a:buNone/>
              <a:tabLst/>
              <a:defRPr sz="18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1400"/>
              </a:spcBef>
              <a:spcAft>
                <a:spcPts val="0"/>
              </a:spcAft>
              <a:buClrTx/>
              <a:buSzTx/>
              <a:buFontTx/>
              <a:buNone/>
              <a:tabLst/>
              <a:defRPr/>
            </a:pPr>
            <a:r>
              <a:rPr lang="en-US"/>
              <a:t>Click to edit Master text styles</a:t>
            </a:r>
          </a:p>
        </p:txBody>
      </p:sp>
      <p:sp>
        <p:nvSpPr>
          <p:cNvPr id="5" name="Date Placeholder 4"/>
          <p:cNvSpPr>
            <a:spLocks noGrp="1"/>
          </p:cNvSpPr>
          <p:nvPr>
            <p:ph type="dt" sz="half" idx="10"/>
          </p:nvPr>
        </p:nvSpPr>
        <p:spPr/>
        <p:txBody>
          <a:bodyPr/>
          <a:lstStyle/>
          <a:p>
            <a:fld id="{AF6E2C9B-5FA2-460D-9BE7-B0812FC2A6FF}" type="datetimeFigureOut">
              <a:rPr lang="en-US" dirty="0"/>
              <a:t>2/23/2022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lvl1pPr>
              <a:defRPr>
                <a:solidFill>
                  <a:srgbClr val="FFFFFF">
                    <a:alpha val="20000"/>
                  </a:srgbClr>
                </a:solidFill>
              </a:defRPr>
            </a:lvl1pPr>
          </a:lstStyle>
          <a:p>
            <a:fld id="{4FAB73BC-B049-4115-A692-8D63A059BFB8}" type="slidenum">
              <a:rPr lang="en-US" dirty="0"/>
              <a:pPr/>
              <a:t>‹#›</a:t>
            </a:fld>
            <a:endParaRPr lang="en-US"/>
          </a:p>
        </p:txBody>
      </p:sp>
    </p:spTree>
    <p:extLst>
      <p:ext uri="{BB962C8B-B14F-4D97-AF65-F5344CB8AC3E}">
        <p14:creationId xmlns:p14="http://schemas.microsoft.com/office/powerpoint/2010/main" val="10079933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49224" y="5418667"/>
            <a:ext cx="10780776" cy="613283"/>
          </a:xfrm>
        </p:spPr>
        <p:txBody>
          <a:bodyPr anchor="b">
            <a:normAutofit/>
          </a:bodyPr>
          <a:lstStyle>
            <a:lvl1pPr>
              <a:defRPr sz="3200" b="0">
                <a:solidFill>
                  <a:srgbClr val="FFFFFF"/>
                </a:solidFill>
              </a:defRPr>
            </a:lvl1pPr>
          </a:lstStyle>
          <a:p>
            <a:r>
              <a:rPr lang="en-US"/>
              <a:t>Click to edit Master title style</a:t>
            </a:r>
          </a:p>
        </p:txBody>
      </p:sp>
      <p:sp>
        <p:nvSpPr>
          <p:cNvPr id="3" name="Picture Placeholder 2"/>
          <p:cNvSpPr>
            <a:spLocks noGrp="1" noChangeAspect="1"/>
          </p:cNvSpPr>
          <p:nvPr>
            <p:ph type="pic" idx="1"/>
          </p:nvPr>
        </p:nvSpPr>
        <p:spPr>
          <a:xfrm>
            <a:off x="0" y="0"/>
            <a:ext cx="12192000" cy="5330952"/>
          </a:xfrm>
          <a:blipFill>
            <a:blip r:embed="rId2"/>
            <a:stretch>
              <a:fillRect/>
            </a:stretch>
          </a:blipFill>
        </p:spPr>
        <p:txBody>
          <a:bodyPr anchor="t"/>
          <a:lstStyle>
            <a:lvl1pPr marL="0" indent="0" algn="ctr">
              <a:spcBef>
                <a:spcPts val="800"/>
              </a:spcBef>
              <a:buNone/>
              <a:defRPr sz="3200">
                <a:solidFill>
                  <a:schemeClr val="tx1">
                    <a:lumMod val="75000"/>
                    <a:lumOff val="2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676656" y="5909735"/>
            <a:ext cx="9229344" cy="533400"/>
          </a:xfrm>
        </p:spPr>
        <p:txBody>
          <a:bodyPr>
            <a:normAutofit/>
          </a:bodyPr>
          <a:lstStyle>
            <a:lvl1pPr marL="0" indent="0">
              <a:lnSpc>
                <a:spcPct val="90000"/>
              </a:lnSpc>
              <a:buNone/>
              <a:defRPr sz="14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2" name="Date Placeholder 11"/>
          <p:cNvSpPr>
            <a:spLocks noGrp="1"/>
          </p:cNvSpPr>
          <p:nvPr>
            <p:ph type="dt" sz="half" idx="10"/>
          </p:nvPr>
        </p:nvSpPr>
        <p:spPr/>
        <p:txBody>
          <a:bodyPr/>
          <a:lstStyle>
            <a:lvl1pPr>
              <a:defRPr>
                <a:solidFill>
                  <a:srgbClr val="FFFFFF">
                    <a:alpha val="80000"/>
                  </a:srgbClr>
                </a:solidFill>
              </a:defRPr>
            </a:lvl1pPr>
          </a:lstStyle>
          <a:p>
            <a:fld id="{5586B75A-687E-405C-8A0B-8D00578BA2C3}" type="datetimeFigureOut">
              <a:rPr lang="en-US" dirty="0"/>
              <a:pPr/>
              <a:t>2/23/2022</a:t>
            </a:fld>
            <a:endParaRPr lang="en-US"/>
          </a:p>
        </p:txBody>
      </p:sp>
      <p:sp>
        <p:nvSpPr>
          <p:cNvPr id="13" name="Footer Placeholder 12"/>
          <p:cNvSpPr>
            <a:spLocks noGrp="1"/>
          </p:cNvSpPr>
          <p:nvPr>
            <p:ph type="ftr" sz="quarter" idx="11"/>
          </p:nvPr>
        </p:nvSpPr>
        <p:spPr/>
        <p:txBody>
          <a:bodyPr/>
          <a:lstStyle>
            <a:lvl1pPr>
              <a:defRPr>
                <a:solidFill>
                  <a:srgbClr val="FFFFFF">
                    <a:alpha val="80000"/>
                  </a:srgbClr>
                </a:solidFill>
              </a:defRPr>
            </a:lvl1pPr>
          </a:lstStyle>
          <a:p>
            <a:endParaRPr lang="en-US"/>
          </a:p>
        </p:txBody>
      </p:sp>
      <p:sp>
        <p:nvSpPr>
          <p:cNvPr id="14" name="Slide Number Placeholder 13"/>
          <p:cNvSpPr>
            <a:spLocks noGrp="1"/>
          </p:cNvSpPr>
          <p:nvPr>
            <p:ph type="sldNum" sz="quarter" idx="12"/>
          </p:nvPr>
        </p:nvSpPr>
        <p:spPr/>
        <p:txBody>
          <a:bodyPr/>
          <a:lstStyle>
            <a:lvl1pPr>
              <a:defRPr>
                <a:solidFill>
                  <a:srgbClr val="FFFFFF">
                    <a:alpha val="25000"/>
                  </a:srgbClr>
                </a:solidFill>
              </a:defRPr>
            </a:lvl1pPr>
          </a:lstStyle>
          <a:p>
            <a:fld id="{4FAB73BC-B049-4115-A692-8D63A059BFB8}" type="slidenum">
              <a:rPr lang="en-US" dirty="0"/>
              <a:pPr/>
              <a:t>‹#›</a:t>
            </a:fld>
            <a:endParaRPr lang="en-US"/>
          </a:p>
        </p:txBody>
      </p:sp>
    </p:spTree>
    <p:extLst>
      <p:ext uri="{BB962C8B-B14F-4D97-AF65-F5344CB8AC3E}">
        <p14:creationId xmlns:p14="http://schemas.microsoft.com/office/powerpoint/2010/main" val="2212055882"/>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57224" y="499533"/>
            <a:ext cx="10772775" cy="1658198"/>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76656" y="2011680"/>
            <a:ext cx="10753725" cy="376618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85800" y="6412447"/>
            <a:ext cx="4114800" cy="228600"/>
          </a:xfrm>
          <a:prstGeom prst="rect">
            <a:avLst/>
          </a:prstGeom>
        </p:spPr>
        <p:txBody>
          <a:bodyPr vert="horz" lIns="91440" tIns="45720" rIns="91440" bIns="45720" rtlCol="0" anchor="ctr"/>
          <a:lstStyle>
            <a:lvl1pPr algn="l">
              <a:defRPr sz="950">
                <a:solidFill>
                  <a:schemeClr val="tx1">
                    <a:alpha val="80000"/>
                  </a:schemeClr>
                </a:solidFill>
              </a:defRPr>
            </a:lvl1pPr>
          </a:lstStyle>
          <a:p>
            <a:fld id="{5586B75A-687E-405C-8A0B-8D00578BA2C3}" type="datetimeFigureOut">
              <a:rPr lang="en-US" dirty="0"/>
              <a:pPr/>
              <a:t>2/23/2022</a:t>
            </a:fld>
            <a:endParaRPr lang="en-US"/>
          </a:p>
        </p:txBody>
      </p:sp>
      <p:sp>
        <p:nvSpPr>
          <p:cNvPr id="5" name="Footer Placeholder 4"/>
          <p:cNvSpPr>
            <a:spLocks noGrp="1"/>
          </p:cNvSpPr>
          <p:nvPr>
            <p:ph type="ftr" sz="quarter" idx="3"/>
          </p:nvPr>
        </p:nvSpPr>
        <p:spPr>
          <a:xfrm>
            <a:off x="685800" y="6554697"/>
            <a:ext cx="5029200" cy="228600"/>
          </a:xfrm>
          <a:prstGeom prst="rect">
            <a:avLst/>
          </a:prstGeom>
        </p:spPr>
        <p:txBody>
          <a:bodyPr vert="horz" lIns="91440" tIns="45720" rIns="91440" bIns="45720" rtlCol="0" anchor="ctr"/>
          <a:lstStyle>
            <a:lvl1pPr algn="l">
              <a:defRPr sz="950" cap="all" baseline="0">
                <a:solidFill>
                  <a:schemeClr val="tx1">
                    <a:alpha val="80000"/>
                  </a:schemeClr>
                </a:solidFill>
              </a:defRPr>
            </a:lvl1pPr>
          </a:lstStyle>
          <a:p>
            <a:endParaRPr lang="en-US"/>
          </a:p>
        </p:txBody>
      </p:sp>
      <p:sp>
        <p:nvSpPr>
          <p:cNvPr id="6" name="Slide Number Placeholder 5"/>
          <p:cNvSpPr>
            <a:spLocks noGrp="1"/>
          </p:cNvSpPr>
          <p:nvPr>
            <p:ph type="sldNum" sz="quarter" idx="4"/>
          </p:nvPr>
        </p:nvSpPr>
        <p:spPr>
          <a:xfrm>
            <a:off x="8763926" y="5876412"/>
            <a:ext cx="2926080" cy="1397039"/>
          </a:xfrm>
          <a:prstGeom prst="rect">
            <a:avLst/>
          </a:prstGeom>
        </p:spPr>
        <p:txBody>
          <a:bodyPr vert="horz" lIns="91440" tIns="45720" rIns="91440" bIns="45720" rtlCol="0" anchor="b"/>
          <a:lstStyle>
            <a:lvl1pPr algn="r">
              <a:defRPr sz="10300" b="0">
                <a:ln>
                  <a:noFill/>
                </a:ln>
                <a:solidFill>
                  <a:schemeClr val="accent1">
                    <a:alpha val="25000"/>
                  </a:schemeClr>
                </a:solidFill>
                <a:latin typeface="+mj-lt"/>
              </a:defRPr>
            </a:lvl1pPr>
          </a:lstStyle>
          <a:p>
            <a:fld id="{4FAB73BC-B049-4115-A692-8D63A059BFB8}" type="slidenum">
              <a:rPr lang="en-US" dirty="0"/>
              <a:pPr/>
              <a:t>‹#›</a:t>
            </a:fld>
            <a:endParaRPr lang="en-US"/>
          </a:p>
        </p:txBody>
      </p:sp>
    </p:spTree>
    <p:extLst>
      <p:ext uri="{BB962C8B-B14F-4D97-AF65-F5344CB8AC3E}">
        <p14:creationId xmlns:p14="http://schemas.microsoft.com/office/powerpoint/2010/main" val="3708192444"/>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50" r:id="rId3"/>
    <p:sldLayoutId id="2147483751" r:id="rId4"/>
    <p:sldLayoutId id="2147483752" r:id="rId5"/>
    <p:sldLayoutId id="2147483753" r:id="rId6"/>
    <p:sldLayoutId id="2147483754" r:id="rId7"/>
    <p:sldLayoutId id="2147483755" r:id="rId8"/>
    <p:sldLayoutId id="2147483756" r:id="rId9"/>
    <p:sldLayoutId id="2147483757" r:id="rId10"/>
    <p:sldLayoutId id="2147483758" r:id="rId11"/>
  </p:sldLayoutIdLst>
  <p:hf sldNum="0" hdr="0" ftr="0" dt="0"/>
  <p:txStyles>
    <p:title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p:titleStyle>
    <p:body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ags" Target="../tags/tag4.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tags" Target="../tags/tag5.xml"/><Relationship Id="rId5" Type="http://schemas.openxmlformats.org/officeDocument/2006/relationships/image" Target="../media/image9.jpeg"/><Relationship Id="rId4" Type="http://schemas.openxmlformats.org/officeDocument/2006/relationships/hyperlink" Target="https://bloomington.data.socrata.com/dataset/Animal-Shelter-Animals/e245-r9ub" TargetMode="Externa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tags" Target="../tags/tag6.xml"/><Relationship Id="rId4" Type="http://schemas.openxmlformats.org/officeDocument/2006/relationships/image" Target="../media/image10.jpe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tags" Target="../tags/tag7.xml"/><Relationship Id="rId4" Type="http://schemas.openxmlformats.org/officeDocument/2006/relationships/image" Target="../media/image11.jpe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tags" Target="../tags/tag8.xml"/><Relationship Id="rId4" Type="http://schemas.openxmlformats.org/officeDocument/2006/relationships/image" Target="../media/image12.jpeg"/></Relationships>
</file>

<file path=ppt/slides/_rels/slide1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tags" Target="../tags/tag9.xml"/><Relationship Id="rId4" Type="http://schemas.openxmlformats.org/officeDocument/2006/relationships/image" Target="../media/image14.jpe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tags" Target="../tags/tag10.xml"/><Relationship Id="rId4" Type="http://schemas.openxmlformats.org/officeDocument/2006/relationships/image" Target="../media/image15.jpe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tags" Target="../tags/tag11.xml"/><Relationship Id="rId4" Type="http://schemas.openxmlformats.org/officeDocument/2006/relationships/image" Target="../media/image16.jpe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tags" Target="../tags/tag1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hyperlink" Target="http://mrstoutsblog.blogspot.com/2011/09/introduction-to-business-english-b-unit.html" TargetMode="Externa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tags" Target="../tags/tag13.xml"/><Relationship Id="rId5" Type="http://schemas.openxmlformats.org/officeDocument/2006/relationships/image" Target="../media/image18.jpg"/><Relationship Id="rId4" Type="http://schemas.openxmlformats.org/officeDocument/2006/relationships/image" Target="../media/image17.jp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tags" Target="../tags/tag14.xml"/><Relationship Id="rId4" Type="http://schemas.openxmlformats.org/officeDocument/2006/relationships/image" Target="../media/image19.jpe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tags" Target="../tags/tag15.xml"/><Relationship Id="rId4" Type="http://schemas.openxmlformats.org/officeDocument/2006/relationships/image" Target="../media/image20.jpe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tags" Target="../tags/tag16.xml"/><Relationship Id="rId4" Type="http://schemas.openxmlformats.org/officeDocument/2006/relationships/image" Target="../media/image21.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tags" Target="../tags/tag17.xml"/><Relationship Id="rId4" Type="http://schemas.openxmlformats.org/officeDocument/2006/relationships/image" Target="../media/image22.png"/></Relationships>
</file>

<file path=ppt/slides/_rels/slide26.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notesSlide" Target="../notesSlides/notesSlide24.xml"/><Relationship Id="rId7" Type="http://schemas.openxmlformats.org/officeDocument/2006/relationships/diagramColors" Target="../diagrams/colors1.xml"/><Relationship Id="rId2" Type="http://schemas.openxmlformats.org/officeDocument/2006/relationships/slideLayout" Target="../slideLayouts/slideLayout2.xml"/><Relationship Id="rId1" Type="http://schemas.openxmlformats.org/officeDocument/2006/relationships/tags" Target="../tags/tag18.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27.xml.rels><?xml version="1.0" encoding="UTF-8" standalone="yes"?>
<Relationships xmlns="http://schemas.openxmlformats.org/package/2006/relationships"><Relationship Id="rId8" Type="http://schemas.openxmlformats.org/officeDocument/2006/relationships/customXml" Target="../ink/ink2.xml"/><Relationship Id="rId13" Type="http://schemas.openxmlformats.org/officeDocument/2006/relationships/image" Target="../media/image27.png"/><Relationship Id="rId3" Type="http://schemas.openxmlformats.org/officeDocument/2006/relationships/notesSlide" Target="../notesSlides/notesSlide25.xml"/><Relationship Id="rId7" Type="http://schemas.openxmlformats.org/officeDocument/2006/relationships/image" Target="../media/image25.png"/><Relationship Id="rId12" Type="http://schemas.openxmlformats.org/officeDocument/2006/relationships/image" Target="../media/image28.png"/><Relationship Id="rId17" Type="http://schemas.openxmlformats.org/officeDocument/2006/relationships/customXml" Target="../ink/ink4.xml"/><Relationship Id="rId2" Type="http://schemas.openxmlformats.org/officeDocument/2006/relationships/slideLayout" Target="../slideLayouts/slideLayout6.xml"/><Relationship Id="rId16" Type="http://schemas.openxmlformats.org/officeDocument/2006/relationships/image" Target="../media/image30.svg"/><Relationship Id="rId1" Type="http://schemas.openxmlformats.org/officeDocument/2006/relationships/tags" Target="../tags/tag19.xml"/><Relationship Id="rId6" Type="http://schemas.openxmlformats.org/officeDocument/2006/relationships/customXml" Target="../ink/ink1.xml"/><Relationship Id="rId11" Type="http://schemas.openxmlformats.org/officeDocument/2006/relationships/customXml" Target="../ink/ink3.xml"/><Relationship Id="rId5" Type="http://schemas.openxmlformats.org/officeDocument/2006/relationships/image" Target="../media/image24.jpeg"/><Relationship Id="rId15" Type="http://schemas.openxmlformats.org/officeDocument/2006/relationships/image" Target="../media/image29.png"/><Relationship Id="rId23" Type="http://schemas.openxmlformats.org/officeDocument/2006/relationships/image" Target="../media/image36.png"/><Relationship Id="rId10" Type="http://schemas.openxmlformats.org/officeDocument/2006/relationships/image" Target="../media/image25.jpeg"/><Relationship Id="rId4" Type="http://schemas.openxmlformats.org/officeDocument/2006/relationships/image" Target="../media/image23.jpeg"/><Relationship Id="rId9" Type="http://schemas.openxmlformats.org/officeDocument/2006/relationships/image" Target="../media/image26.png"/><Relationship Id="rId14" Type="http://schemas.openxmlformats.org/officeDocument/2006/relationships/image" Target="../media/image28.sv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6.xml"/><Relationship Id="rId1" Type="http://schemas.openxmlformats.org/officeDocument/2006/relationships/tags" Target="../tags/tag20.xml"/><Relationship Id="rId5" Type="http://schemas.openxmlformats.org/officeDocument/2006/relationships/image" Target="../media/image32.jpeg"/><Relationship Id="rId4" Type="http://schemas.openxmlformats.org/officeDocument/2006/relationships/image" Target="../media/image31.jpeg"/></Relationships>
</file>

<file path=ppt/slides/_rels/slide29.xml.rels><?xml version="1.0" encoding="UTF-8" standalone="yes"?>
<Relationships xmlns="http://schemas.openxmlformats.org/package/2006/relationships"><Relationship Id="rId8" Type="http://schemas.openxmlformats.org/officeDocument/2006/relationships/image" Target="../media/image33.jpeg"/><Relationship Id="rId13" Type="http://schemas.openxmlformats.org/officeDocument/2006/relationships/customXml" Target="../ink/ink6.xml"/><Relationship Id="rId3" Type="http://schemas.openxmlformats.org/officeDocument/2006/relationships/notesSlide" Target="../notesSlides/notesSlide27.xml"/><Relationship Id="rId7" Type="http://schemas.openxmlformats.org/officeDocument/2006/relationships/image" Target="../media/image30.svg"/><Relationship Id="rId12" Type="http://schemas.openxmlformats.org/officeDocument/2006/relationships/image" Target="../media/image26.png"/><Relationship Id="rId17" Type="http://schemas.openxmlformats.org/officeDocument/2006/relationships/customXml" Target="../ink/ink7.xml"/><Relationship Id="rId2" Type="http://schemas.openxmlformats.org/officeDocument/2006/relationships/slideLayout" Target="../slideLayouts/slideLayout6.xml"/><Relationship Id="rId16" Type="http://schemas.openxmlformats.org/officeDocument/2006/relationships/image" Target="../media/image340.png"/><Relationship Id="rId1" Type="http://schemas.openxmlformats.org/officeDocument/2006/relationships/tags" Target="../tags/tag21.xml"/><Relationship Id="rId6" Type="http://schemas.openxmlformats.org/officeDocument/2006/relationships/image" Target="../media/image29.png"/><Relationship Id="rId11" Type="http://schemas.openxmlformats.org/officeDocument/2006/relationships/customXml" Target="../ink/ink5.xml"/><Relationship Id="rId5" Type="http://schemas.openxmlformats.org/officeDocument/2006/relationships/image" Target="../media/image28.svg"/><Relationship Id="rId10" Type="http://schemas.openxmlformats.org/officeDocument/2006/relationships/image" Target="../media/image35.jpeg"/><Relationship Id="rId4" Type="http://schemas.openxmlformats.org/officeDocument/2006/relationships/image" Target="../media/image27.png"/><Relationship Id="rId9" Type="http://schemas.openxmlformats.org/officeDocument/2006/relationships/image" Target="../media/image34.jpe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6.xml"/><Relationship Id="rId1" Type="http://schemas.openxmlformats.org/officeDocument/2006/relationships/tags" Target="../tags/tag22.xml"/><Relationship Id="rId5" Type="http://schemas.openxmlformats.org/officeDocument/2006/relationships/image" Target="../media/image37.jpeg"/><Relationship Id="rId4" Type="http://schemas.openxmlformats.org/officeDocument/2006/relationships/image" Target="../media/image36.jpeg"/></Relationships>
</file>

<file path=ppt/slides/_rels/slide31.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5.xml"/><Relationship Id="rId1" Type="http://schemas.openxmlformats.org/officeDocument/2006/relationships/tags" Target="../tags/tag23.xml"/></Relationships>
</file>

<file path=ppt/slides/_rels/slide33.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2.xml"/><Relationship Id="rId1" Type="http://schemas.openxmlformats.org/officeDocument/2006/relationships/tags" Target="../tags/tag24.xml"/><Relationship Id="rId4" Type="http://schemas.openxmlformats.org/officeDocument/2006/relationships/image" Target="../media/image40.jpeg"/></Relationships>
</file>

<file path=ppt/slides/_rels/slide3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ags" Target="../tags/tag3.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8" name="Picture 4" descr="A picture containing cat, mammal, grass, laying&#10;&#10;Description automatically generated">
            <a:extLst>
              <a:ext uri="{FF2B5EF4-FFF2-40B4-BE49-F238E27FC236}">
                <a16:creationId xmlns:a16="http://schemas.microsoft.com/office/drawing/2014/main" id="{E6186167-92CA-4B48-A479-8998044AB8B5}"/>
              </a:ext>
            </a:extLst>
          </p:cNvPr>
          <p:cNvPicPr>
            <a:picLocks noChangeAspect="1"/>
          </p:cNvPicPr>
          <p:nvPr/>
        </p:nvPicPr>
        <p:blipFill rotWithShape="1">
          <a:blip r:embed="rId3"/>
          <a:srcRect l="9091" t="10767" b="2141"/>
          <a:stretch/>
        </p:blipFill>
        <p:spPr>
          <a:xfrm>
            <a:off x="20" y="10"/>
            <a:ext cx="12184702" cy="6857990"/>
          </a:xfrm>
          <a:prstGeom prst="rect">
            <a:avLst/>
          </a:prstGeom>
        </p:spPr>
      </p:pic>
      <p:sp>
        <p:nvSpPr>
          <p:cNvPr id="29" name="Rectangle 31">
            <a:extLst>
              <a:ext uri="{FF2B5EF4-FFF2-40B4-BE49-F238E27FC236}">
                <a16:creationId xmlns:a16="http://schemas.microsoft.com/office/drawing/2014/main" id="{8DE938CA-5A75-4A41-BBD4-248248C85E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2267" y="0"/>
            <a:ext cx="4633540" cy="6858000"/>
          </a:xfrm>
          <a:prstGeom prst="rect">
            <a:avLst/>
          </a:prstGeom>
          <a:solidFill>
            <a:srgbClr val="335349">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7913406" y="770467"/>
            <a:ext cx="3829476" cy="3352800"/>
          </a:xfrm>
        </p:spPr>
        <p:txBody>
          <a:bodyPr>
            <a:normAutofit/>
          </a:bodyPr>
          <a:lstStyle/>
          <a:p>
            <a:r>
              <a:rPr lang="en-US" sz="4800" b="1" dirty="0">
                <a:cs typeface="Calibri Light"/>
              </a:rPr>
              <a:t>Animal Shelter Trends for </a:t>
            </a:r>
            <a:br>
              <a:rPr lang="en-US" sz="4800" b="1" dirty="0">
                <a:cs typeface="Calibri Light"/>
              </a:rPr>
            </a:br>
            <a:r>
              <a:rPr lang="en-US" sz="4800" b="1" dirty="0">
                <a:cs typeface="Calibri Light"/>
              </a:rPr>
              <a:t>Cats and Dogs</a:t>
            </a:r>
          </a:p>
        </p:txBody>
      </p:sp>
      <p:sp>
        <p:nvSpPr>
          <p:cNvPr id="3" name="Subtitle 2"/>
          <p:cNvSpPr>
            <a:spLocks noGrp="1"/>
          </p:cNvSpPr>
          <p:nvPr>
            <p:ph type="subTitle" idx="1"/>
          </p:nvPr>
        </p:nvSpPr>
        <p:spPr>
          <a:xfrm>
            <a:off x="7913406" y="4206876"/>
            <a:ext cx="3829476" cy="1645920"/>
          </a:xfrm>
        </p:spPr>
        <p:txBody>
          <a:bodyPr vert="horz" lIns="91440" tIns="45720" rIns="91440" bIns="45720" rtlCol="0" anchor="t">
            <a:normAutofit/>
          </a:bodyPr>
          <a:lstStyle/>
          <a:p>
            <a:r>
              <a:rPr lang="en-US" sz="2200" b="1" dirty="0">
                <a:solidFill>
                  <a:srgbClr val="FFFFFF"/>
                </a:solidFill>
                <a:cs typeface="Calibri Light"/>
              </a:rPr>
              <a:t>By Pontiac</a:t>
            </a:r>
          </a:p>
        </p:txBody>
      </p:sp>
    </p:spTree>
    <p:extLst>
      <p:ext uri="{BB962C8B-B14F-4D97-AF65-F5344CB8AC3E}">
        <p14:creationId xmlns:p14="http://schemas.microsoft.com/office/powerpoint/2010/main" val="65792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1CCD5EF-766D-43B9-A25D-19122E5FB1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7" y="643467"/>
            <a:ext cx="10905065" cy="1989682"/>
          </a:xfrm>
          <a:prstGeom prst="rect">
            <a:avLst/>
          </a:prstGeom>
          <a:solidFill>
            <a:schemeClr val="accent1"/>
          </a:solidFill>
          <a:ln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FD9699C9-77F1-4E33-A750-CB78C7EA29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6195" y="806204"/>
            <a:ext cx="10579608" cy="1664208"/>
          </a:xfrm>
          <a:prstGeom prst="rect">
            <a:avLst/>
          </a:prstGeom>
          <a:noFill/>
          <a:ln cap="sq">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69BED4C-34F6-474F-9035-748C681BCE1D}"/>
              </a:ext>
            </a:extLst>
          </p:cNvPr>
          <p:cNvSpPr>
            <a:spLocks noGrp="1"/>
          </p:cNvSpPr>
          <p:nvPr>
            <p:ph type="title"/>
          </p:nvPr>
        </p:nvSpPr>
        <p:spPr>
          <a:xfrm>
            <a:off x="1071846" y="1059736"/>
            <a:ext cx="10040233" cy="1228130"/>
          </a:xfrm>
        </p:spPr>
        <p:txBody>
          <a:bodyPr>
            <a:normAutofit/>
          </a:bodyPr>
          <a:lstStyle/>
          <a:p>
            <a:pPr algn="ctr"/>
            <a:r>
              <a:rPr lang="en-US" b="1" dirty="0">
                <a:solidFill>
                  <a:srgbClr val="FFFFFF"/>
                </a:solidFill>
                <a:cs typeface="Calibri Light"/>
              </a:rPr>
              <a:t>Evaluation Questions</a:t>
            </a:r>
          </a:p>
        </p:txBody>
      </p:sp>
      <p:sp>
        <p:nvSpPr>
          <p:cNvPr id="4" name="TextBox 3">
            <a:extLst>
              <a:ext uri="{FF2B5EF4-FFF2-40B4-BE49-F238E27FC236}">
                <a16:creationId xmlns:a16="http://schemas.microsoft.com/office/drawing/2014/main" id="{CCE3BBA2-6311-4F2E-A540-473317FF27AF}"/>
              </a:ext>
            </a:extLst>
          </p:cNvPr>
          <p:cNvSpPr txBox="1"/>
          <p:nvPr/>
        </p:nvSpPr>
        <p:spPr>
          <a:xfrm>
            <a:off x="644914" y="2627015"/>
            <a:ext cx="10902174" cy="335906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lnSpc>
                <a:spcPct val="150000"/>
              </a:lnSpc>
              <a:buFont typeface="Wingdings"/>
              <a:buChar char="q"/>
            </a:pPr>
            <a:r>
              <a:rPr lang="en-US" sz="2400" dirty="0">
                <a:ea typeface="+mn-lt"/>
                <a:cs typeface="+mn-lt"/>
              </a:rPr>
              <a:t>Which time of the year are cats and dogs more likely to get adopted?</a:t>
            </a:r>
            <a:endParaRPr lang="en-US" dirty="0"/>
          </a:p>
          <a:p>
            <a:pPr marL="457200" indent="-457200">
              <a:lnSpc>
                <a:spcPct val="150000"/>
              </a:lnSpc>
              <a:buFont typeface="Wingdings,Sans-Serif"/>
              <a:buChar char="q"/>
            </a:pPr>
            <a:r>
              <a:rPr lang="en-US" sz="2400" dirty="0">
                <a:ea typeface="+mn-lt"/>
                <a:cs typeface="+mn-lt"/>
              </a:rPr>
              <a:t>Did Covid-19 effect adoption rates?</a:t>
            </a:r>
          </a:p>
          <a:p>
            <a:pPr marL="457200" indent="-457200">
              <a:lnSpc>
                <a:spcPct val="150000"/>
              </a:lnSpc>
              <a:buFont typeface="Wingdings"/>
              <a:buChar char="q"/>
            </a:pPr>
            <a:r>
              <a:rPr lang="en-US" sz="2400" dirty="0">
                <a:ea typeface="+mn-lt"/>
                <a:cs typeface="+mn-lt"/>
              </a:rPr>
              <a:t>Which age groups of cats and dogs have the highest adoption rates?</a:t>
            </a:r>
            <a:endParaRPr lang="en-US" dirty="0"/>
          </a:p>
          <a:p>
            <a:pPr marL="457200" indent="-457200">
              <a:lnSpc>
                <a:spcPct val="150000"/>
              </a:lnSpc>
              <a:buFont typeface="Wingdings"/>
              <a:buChar char="q"/>
            </a:pPr>
            <a:r>
              <a:rPr lang="en-US" sz="2400" dirty="0">
                <a:ea typeface="+mn-lt"/>
                <a:cs typeface="+mn-lt"/>
              </a:rPr>
              <a:t>What are the most common reasons cats and dogs are taken into a shelter?</a:t>
            </a:r>
            <a:endParaRPr lang="en-US" sz="2400" dirty="0">
              <a:cs typeface="Calibri Light"/>
            </a:endParaRPr>
          </a:p>
          <a:p>
            <a:pPr marL="457200" indent="-457200">
              <a:lnSpc>
                <a:spcPct val="150000"/>
              </a:lnSpc>
              <a:buFont typeface="Wingdings"/>
              <a:buChar char="q"/>
            </a:pPr>
            <a:r>
              <a:rPr lang="en-US" sz="2400" dirty="0">
                <a:ea typeface="+mn-lt"/>
                <a:cs typeface="+mn-lt"/>
              </a:rPr>
              <a:t>Has the amount of stray cats and dogs changed over time from 2018 to 2021?</a:t>
            </a:r>
            <a:endParaRPr lang="en-US" sz="2400" dirty="0">
              <a:cs typeface="Calibri Light"/>
            </a:endParaRPr>
          </a:p>
          <a:p>
            <a:pPr marL="457200" indent="-457200">
              <a:lnSpc>
                <a:spcPct val="150000"/>
              </a:lnSpc>
              <a:buFont typeface="Wingdings"/>
              <a:buChar char="q"/>
            </a:pPr>
            <a:r>
              <a:rPr lang="en-US" sz="2400" dirty="0">
                <a:cs typeface="Calibri Light"/>
              </a:rPr>
              <a:t>Can we create predictive modeling to reliably predict cat and dog adoptions?</a:t>
            </a:r>
          </a:p>
        </p:txBody>
      </p:sp>
    </p:spTree>
    <p:custDataLst>
      <p:tags r:id="rId1"/>
    </p:custDataLst>
    <p:extLst>
      <p:ext uri="{BB962C8B-B14F-4D97-AF65-F5344CB8AC3E}">
        <p14:creationId xmlns:p14="http://schemas.microsoft.com/office/powerpoint/2010/main" val="4132935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 calcmode="lin" valueType="num">
                                      <p:cBhvr additive="base">
                                        <p:cTn id="12"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4">
                                            <p:txEl>
                                              <p:pRg st="1" end="1"/>
                                            </p:txEl>
                                          </p:spTgt>
                                        </p:tgtEl>
                                        <p:attrNameLst>
                                          <p:attrName>style.visibility</p:attrName>
                                        </p:attrNameLst>
                                      </p:cBhvr>
                                      <p:to>
                                        <p:strVal val="visible"/>
                                      </p:to>
                                    </p:set>
                                    <p:anim calcmode="lin" valueType="num">
                                      <p:cBhvr additive="base">
                                        <p:cTn id="18"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4">
                                            <p:txEl>
                                              <p:pRg st="2" end="2"/>
                                            </p:txEl>
                                          </p:spTgt>
                                        </p:tgtEl>
                                        <p:attrNameLst>
                                          <p:attrName>style.visibility</p:attrName>
                                        </p:attrNameLst>
                                      </p:cBhvr>
                                      <p:to>
                                        <p:strVal val="visible"/>
                                      </p:to>
                                    </p:set>
                                    <p:anim calcmode="lin" valueType="num">
                                      <p:cBhvr additive="base">
                                        <p:cTn id="24"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4">
                                            <p:txEl>
                                              <p:pRg st="3" end="3"/>
                                            </p:txEl>
                                          </p:spTgt>
                                        </p:tgtEl>
                                        <p:attrNameLst>
                                          <p:attrName>style.visibility</p:attrName>
                                        </p:attrNameLst>
                                      </p:cBhvr>
                                      <p:to>
                                        <p:strVal val="visible"/>
                                      </p:to>
                                    </p:set>
                                    <p:anim calcmode="lin" valueType="num">
                                      <p:cBhvr additive="base">
                                        <p:cTn id="30"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4">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grpId="0" nodeType="clickEffect">
                                  <p:stCondLst>
                                    <p:cond delay="0"/>
                                  </p:stCondLst>
                                  <p:childTnLst>
                                    <p:set>
                                      <p:cBhvr>
                                        <p:cTn id="35" dur="1" fill="hold">
                                          <p:stCondLst>
                                            <p:cond delay="0"/>
                                          </p:stCondLst>
                                        </p:cTn>
                                        <p:tgtEl>
                                          <p:spTgt spid="4">
                                            <p:txEl>
                                              <p:pRg st="4" end="4"/>
                                            </p:txEl>
                                          </p:spTgt>
                                        </p:tgtEl>
                                        <p:attrNameLst>
                                          <p:attrName>style.visibility</p:attrName>
                                        </p:attrNameLst>
                                      </p:cBhvr>
                                      <p:to>
                                        <p:strVal val="visible"/>
                                      </p:to>
                                    </p:set>
                                    <p:anim calcmode="lin" valueType="num">
                                      <p:cBhvr additive="base">
                                        <p:cTn id="36"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37" dur="500" fill="hold"/>
                                        <p:tgtEl>
                                          <p:spTgt spid="4">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grpId="0" nodeType="clickEffect">
                                  <p:stCondLst>
                                    <p:cond delay="0"/>
                                  </p:stCondLst>
                                  <p:childTnLst>
                                    <p:set>
                                      <p:cBhvr>
                                        <p:cTn id="41" dur="1" fill="hold">
                                          <p:stCondLst>
                                            <p:cond delay="0"/>
                                          </p:stCondLst>
                                        </p:cTn>
                                        <p:tgtEl>
                                          <p:spTgt spid="4">
                                            <p:txEl>
                                              <p:pRg st="5" end="5"/>
                                            </p:txEl>
                                          </p:spTgt>
                                        </p:tgtEl>
                                        <p:attrNameLst>
                                          <p:attrName>style.visibility</p:attrName>
                                        </p:attrNameLst>
                                      </p:cBhvr>
                                      <p:to>
                                        <p:strVal val="visible"/>
                                      </p:to>
                                    </p:set>
                                    <p:anim calcmode="lin" valueType="num">
                                      <p:cBhvr additive="base">
                                        <p:cTn id="42" dur="500" fill="hold"/>
                                        <p:tgtEl>
                                          <p:spTgt spid="4">
                                            <p:txEl>
                                              <p:pRg st="5" end="5"/>
                                            </p:txEl>
                                          </p:spTgt>
                                        </p:tgtEl>
                                        <p:attrNameLst>
                                          <p:attrName>ppt_x</p:attrName>
                                        </p:attrNameLst>
                                      </p:cBhvr>
                                      <p:tavLst>
                                        <p:tav tm="0">
                                          <p:val>
                                            <p:strVal val="#ppt_x"/>
                                          </p:val>
                                        </p:tav>
                                        <p:tav tm="100000">
                                          <p:val>
                                            <p:strVal val="#ppt_x"/>
                                          </p:val>
                                        </p:tav>
                                      </p:tavLst>
                                    </p:anim>
                                    <p:anim calcmode="lin" valueType="num">
                                      <p:cBhvr additive="base">
                                        <p:cTn id="43" dur="500" fill="hold"/>
                                        <p:tgtEl>
                                          <p:spTgt spid="4">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seq concurrent="1" nextAc="seek">
              <p:cTn id="44" dur="indefinite" nodeType="mainSeq"/>
              <p:prevCondLst>
                <p:cond evt="onPrev" delay="0">
                  <p:tgtEl>
                    <p:sldTgt/>
                  </p:tgtEl>
                </p:cond>
              </p:prevCondLst>
              <p:nextCondLst>
                <p:cond evt="onNext" delay="0">
                  <p:tgtEl>
                    <p:sldTgt/>
                  </p:tgtEl>
                </p:cond>
              </p:nextCondLst>
            </p:seq>
          </p:childTnLst>
        </p:cTn>
      </p:par>
    </p:tnLst>
    <p:bldLst>
      <p:bldP spid="2" grpId="0"/>
      <p:bldP spid="4"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1CCD5EF-766D-43B9-A25D-19122E5FB1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7" y="643467"/>
            <a:ext cx="10905065" cy="1989682"/>
          </a:xfrm>
          <a:prstGeom prst="rect">
            <a:avLst/>
          </a:prstGeom>
          <a:solidFill>
            <a:schemeClr val="accent1"/>
          </a:solidFill>
          <a:ln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FD9699C9-77F1-4E33-A750-CB78C7EA29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6195" y="806204"/>
            <a:ext cx="10579608" cy="1664208"/>
          </a:xfrm>
          <a:prstGeom prst="rect">
            <a:avLst/>
          </a:prstGeom>
          <a:noFill/>
          <a:ln cap="sq">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F7F6FE9-DCCE-4E3A-8546-5E18A913A092}"/>
              </a:ext>
            </a:extLst>
          </p:cNvPr>
          <p:cNvSpPr>
            <a:spLocks noGrp="1"/>
          </p:cNvSpPr>
          <p:nvPr>
            <p:ph type="title"/>
          </p:nvPr>
        </p:nvSpPr>
        <p:spPr>
          <a:xfrm>
            <a:off x="1071846" y="1059736"/>
            <a:ext cx="10040233" cy="1228130"/>
          </a:xfrm>
        </p:spPr>
        <p:txBody>
          <a:bodyPr>
            <a:normAutofit/>
          </a:bodyPr>
          <a:lstStyle/>
          <a:p>
            <a:pPr algn="ctr"/>
            <a:r>
              <a:rPr lang="en-US" b="1" dirty="0">
                <a:solidFill>
                  <a:srgbClr val="FFFFFF"/>
                </a:solidFill>
                <a:cs typeface="Calibri Light"/>
              </a:rPr>
              <a:t>Where did this data come from?</a:t>
            </a:r>
            <a:endParaRPr lang="en-US" dirty="0"/>
          </a:p>
        </p:txBody>
      </p:sp>
      <p:sp>
        <p:nvSpPr>
          <p:cNvPr id="5" name="TextBox 4">
            <a:extLst>
              <a:ext uri="{FF2B5EF4-FFF2-40B4-BE49-F238E27FC236}">
                <a16:creationId xmlns:a16="http://schemas.microsoft.com/office/drawing/2014/main" id="{06478281-2280-489B-9916-4AC0268124C2}"/>
              </a:ext>
            </a:extLst>
          </p:cNvPr>
          <p:cNvSpPr txBox="1"/>
          <p:nvPr/>
        </p:nvSpPr>
        <p:spPr>
          <a:xfrm>
            <a:off x="646707" y="2667289"/>
            <a:ext cx="10900468" cy="83356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spcBef>
                <a:spcPts val="1300"/>
              </a:spcBef>
              <a:buFont typeface="Wingdings"/>
              <a:buChar char="Ø"/>
            </a:pPr>
            <a:r>
              <a:rPr lang="en-US" sz="2200" dirty="0">
                <a:ea typeface="+mn-lt"/>
                <a:cs typeface="+mn-lt"/>
                <a:hlinkClick r:id="rId4"/>
              </a:rPr>
              <a:t>City of Bloomington Open Data – Bloomington Animal Shelter</a:t>
            </a:r>
            <a:r>
              <a:rPr lang="en-US" sz="2200" dirty="0">
                <a:ea typeface="+mn-lt"/>
                <a:cs typeface="+mn-lt"/>
              </a:rPr>
              <a:t> (Bloomington, Indiana)</a:t>
            </a:r>
            <a:endParaRPr lang="en-US" sz="2200" dirty="0">
              <a:cs typeface="Calibri Light"/>
            </a:endParaRPr>
          </a:p>
          <a:p>
            <a:pPr marL="457200" indent="-457200">
              <a:spcBef>
                <a:spcPts val="500"/>
              </a:spcBef>
              <a:buFont typeface="Wingdings"/>
              <a:buChar char="Ø"/>
            </a:pPr>
            <a:r>
              <a:rPr lang="en-US" sz="2200" dirty="0">
                <a:ea typeface="+mn-lt"/>
                <a:cs typeface="+mn-lt"/>
              </a:rPr>
              <a:t>19399 rows and 23 columns</a:t>
            </a:r>
          </a:p>
        </p:txBody>
      </p:sp>
      <p:pic>
        <p:nvPicPr>
          <p:cNvPr id="6" name="Picture 8" descr="Table&#10;&#10;Description automatically generated">
            <a:extLst>
              <a:ext uri="{FF2B5EF4-FFF2-40B4-BE49-F238E27FC236}">
                <a16:creationId xmlns:a16="http://schemas.microsoft.com/office/drawing/2014/main" id="{E17E5D40-62A6-4F7F-A856-83AB45DC4ECC}"/>
              </a:ext>
            </a:extLst>
          </p:cNvPr>
          <p:cNvPicPr>
            <a:picLocks noChangeAspect="1"/>
          </p:cNvPicPr>
          <p:nvPr/>
        </p:nvPicPr>
        <p:blipFill rotWithShape="1">
          <a:blip r:embed="rId5"/>
          <a:srcRect b="2547"/>
          <a:stretch/>
        </p:blipFill>
        <p:spPr>
          <a:xfrm>
            <a:off x="538224" y="3493794"/>
            <a:ext cx="11115551" cy="3276462"/>
          </a:xfrm>
          <a:prstGeom prst="rect">
            <a:avLst/>
          </a:prstGeom>
        </p:spPr>
      </p:pic>
    </p:spTree>
    <p:custDataLst>
      <p:tags r:id="rId1"/>
    </p:custDataLst>
    <p:extLst>
      <p:ext uri="{BB962C8B-B14F-4D97-AF65-F5344CB8AC3E}">
        <p14:creationId xmlns:p14="http://schemas.microsoft.com/office/powerpoint/2010/main" val="40828879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fade">
                                      <p:cBhvr>
                                        <p:cTn id="12" dur="1000"/>
                                        <p:tgtEl>
                                          <p:spTgt spid="5">
                                            <p:txEl>
                                              <p:pRg st="0" end="0"/>
                                            </p:txEl>
                                          </p:spTgt>
                                        </p:tgtEl>
                                      </p:cBhvr>
                                    </p:animEffect>
                                  </p:childTnLst>
                                </p:cTn>
                              </p:par>
                              <p:par>
                                <p:cTn id="13" presetID="10" presetClass="entr" presetSubtype="0" fill="hold" nodeType="withEffect">
                                  <p:stCondLst>
                                    <p:cond delay="1000"/>
                                  </p:stCondLst>
                                  <p:childTnLst>
                                    <p:set>
                                      <p:cBhvr>
                                        <p:cTn id="14" dur="1" fill="hold">
                                          <p:stCondLst>
                                            <p:cond delay="0"/>
                                          </p:stCondLst>
                                        </p:cTn>
                                        <p:tgtEl>
                                          <p:spTgt spid="5">
                                            <p:txEl>
                                              <p:pRg st="1" end="1"/>
                                            </p:txEl>
                                          </p:spTgt>
                                        </p:tgtEl>
                                        <p:attrNameLst>
                                          <p:attrName>style.visibility</p:attrName>
                                        </p:attrNameLst>
                                      </p:cBhvr>
                                      <p:to>
                                        <p:strVal val="visible"/>
                                      </p:to>
                                    </p:set>
                                    <p:animEffect transition="in" filter="fade">
                                      <p:cBhvr>
                                        <p:cTn id="15" dur="1000"/>
                                        <p:tgtEl>
                                          <p:spTgt spid="5">
                                            <p:txEl>
                                              <p:pRg st="1" end="1"/>
                                            </p:txEl>
                                          </p:spTgt>
                                        </p:tgtEl>
                                      </p:cBhvr>
                                    </p:animEffect>
                                  </p:childTnLst>
                                </p:cTn>
                              </p:par>
                              <p:par>
                                <p:cTn id="16" presetID="10" presetClass="entr" presetSubtype="0" fill="hold" nodeType="withEffect">
                                  <p:stCondLst>
                                    <p:cond delay="200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F8A0F6-944E-4366-B841-5884FD997C40}"/>
              </a:ext>
            </a:extLst>
          </p:cNvPr>
          <p:cNvSpPr>
            <a:spLocks noGrp="1"/>
          </p:cNvSpPr>
          <p:nvPr>
            <p:ph type="title"/>
          </p:nvPr>
        </p:nvSpPr>
        <p:spPr>
          <a:xfrm>
            <a:off x="4955458" y="499533"/>
            <a:ext cx="6587613" cy="1658198"/>
          </a:xfrm>
        </p:spPr>
        <p:txBody>
          <a:bodyPr>
            <a:normAutofit/>
          </a:bodyPr>
          <a:lstStyle/>
          <a:p>
            <a:r>
              <a:rPr lang="en-US" b="1" dirty="0">
                <a:cs typeface="Calibri Light"/>
              </a:rPr>
              <a:t>Data Wrangling</a:t>
            </a:r>
            <a:endParaRPr lang="en-US" dirty="0">
              <a:cs typeface="Calibri Light"/>
            </a:endParaRPr>
          </a:p>
        </p:txBody>
      </p:sp>
      <p:pic>
        <p:nvPicPr>
          <p:cNvPr id="5" name="Picture 5" descr="Programming data on computer monitor">
            <a:extLst>
              <a:ext uri="{FF2B5EF4-FFF2-40B4-BE49-F238E27FC236}">
                <a16:creationId xmlns:a16="http://schemas.microsoft.com/office/drawing/2014/main" id="{F89AD3B4-A1F7-4368-8BB3-F328F9EF54B1}"/>
              </a:ext>
            </a:extLst>
          </p:cNvPr>
          <p:cNvPicPr>
            <a:picLocks noChangeAspect="1"/>
          </p:cNvPicPr>
          <p:nvPr/>
        </p:nvPicPr>
        <p:blipFill rotWithShape="1">
          <a:blip r:embed="rId4"/>
          <a:srcRect l="33343" r="18861" b="-1"/>
          <a:stretch/>
        </p:blipFill>
        <p:spPr>
          <a:xfrm>
            <a:off x="633999" y="640080"/>
            <a:ext cx="4001315" cy="5588101"/>
          </a:xfrm>
          <a:prstGeom prst="rect">
            <a:avLst/>
          </a:prstGeom>
        </p:spPr>
      </p:pic>
      <p:sp>
        <p:nvSpPr>
          <p:cNvPr id="3" name="Content Placeholder 2">
            <a:extLst>
              <a:ext uri="{FF2B5EF4-FFF2-40B4-BE49-F238E27FC236}">
                <a16:creationId xmlns:a16="http://schemas.microsoft.com/office/drawing/2014/main" id="{63E29FD5-C675-47C6-ADD2-E4D146FA7B8B}"/>
              </a:ext>
            </a:extLst>
          </p:cNvPr>
          <p:cNvSpPr>
            <a:spLocks noGrp="1"/>
          </p:cNvSpPr>
          <p:nvPr>
            <p:ph idx="1"/>
          </p:nvPr>
        </p:nvSpPr>
        <p:spPr>
          <a:xfrm>
            <a:off x="4955458" y="2011680"/>
            <a:ext cx="6866393" cy="3864732"/>
          </a:xfrm>
        </p:spPr>
        <p:txBody>
          <a:bodyPr vert="horz" lIns="91440" tIns="45720" rIns="91440" bIns="45720" rtlCol="0" anchor="t">
            <a:normAutofit/>
          </a:bodyPr>
          <a:lstStyle/>
          <a:p>
            <a:pPr marL="0" indent="0">
              <a:buNone/>
            </a:pPr>
            <a:r>
              <a:rPr lang="en-US" sz="2200" u="sng" dirty="0">
                <a:ea typeface="+mn-lt"/>
                <a:cs typeface="+mn-lt"/>
              </a:rPr>
              <a:t>Python</a:t>
            </a:r>
            <a:endParaRPr lang="en-US" sz="2200" u="sng" dirty="0">
              <a:cs typeface="Calibri Light"/>
            </a:endParaRPr>
          </a:p>
          <a:p>
            <a:pPr marL="541655" lvl="1">
              <a:buFont typeface="Wingdings" pitchFamily="34" charset="0"/>
              <a:buChar char="Ø"/>
            </a:pPr>
            <a:r>
              <a:rPr lang="en-US" sz="2200" dirty="0">
                <a:ea typeface="+mn-lt"/>
                <a:cs typeface="+mn-lt"/>
              </a:rPr>
              <a:t>Dropped NAs, blanks and unknowns</a:t>
            </a:r>
          </a:p>
          <a:p>
            <a:pPr marL="541655" lvl="1">
              <a:buFont typeface="Wingdings" pitchFamily="34" charset="0"/>
              <a:buChar char="Ø"/>
            </a:pPr>
            <a:r>
              <a:rPr lang="en-US" sz="2200" dirty="0">
                <a:ea typeface="+mn-lt"/>
                <a:cs typeface="+mn-lt"/>
              </a:rPr>
              <a:t>Recoded Movement and Intake Dates to</a:t>
            </a:r>
            <a:r>
              <a:rPr lang="en-US" sz="2200" i="0" dirty="0">
                <a:ea typeface="+mn-lt"/>
                <a:cs typeface="+mn-lt"/>
              </a:rPr>
              <a:t> Month, Day, Year</a:t>
            </a:r>
          </a:p>
          <a:p>
            <a:pPr marL="541655" lvl="1">
              <a:buFont typeface="Wingdings" pitchFamily="34" charset="0"/>
              <a:buChar char="Ø"/>
            </a:pPr>
            <a:r>
              <a:rPr lang="en-US" sz="2200" dirty="0">
                <a:ea typeface="+mn-lt"/>
                <a:cs typeface="+mn-lt"/>
              </a:rPr>
              <a:t>Kept only cat and dog species</a:t>
            </a:r>
            <a:endParaRPr lang="en-US" sz="2200" dirty="0">
              <a:cs typeface="Calibri Light" panose="020F0302020204030204"/>
            </a:endParaRPr>
          </a:p>
          <a:p>
            <a:pPr marL="541655" lvl="1">
              <a:buFont typeface="Wingdings" pitchFamily="34" charset="0"/>
              <a:buChar char="Ø"/>
            </a:pPr>
            <a:r>
              <a:rPr lang="en-US" sz="2200" dirty="0">
                <a:ea typeface="+mn-lt"/>
                <a:cs typeface="+mn-lt"/>
              </a:rPr>
              <a:t>Made dictionaries for </a:t>
            </a:r>
            <a:r>
              <a:rPr lang="en-US" sz="2200" dirty="0" err="1">
                <a:ea typeface="+mn-lt"/>
                <a:cs typeface="+mn-lt"/>
              </a:rPr>
              <a:t>CatAgeGroups</a:t>
            </a:r>
            <a:r>
              <a:rPr lang="en-US" sz="2200" dirty="0">
                <a:ea typeface="+mn-lt"/>
                <a:cs typeface="+mn-lt"/>
              </a:rPr>
              <a:t> and </a:t>
            </a:r>
            <a:r>
              <a:rPr lang="en-US" sz="2200" dirty="0" err="1">
                <a:ea typeface="+mn-lt"/>
                <a:cs typeface="+mn-lt"/>
              </a:rPr>
              <a:t>DogAgeGroups</a:t>
            </a:r>
            <a:endParaRPr lang="en-US" sz="2200" dirty="0">
              <a:ea typeface="+mn-lt"/>
              <a:cs typeface="+mn-lt"/>
            </a:endParaRPr>
          </a:p>
          <a:p>
            <a:pPr marL="541655" lvl="1">
              <a:buFont typeface="Wingdings" pitchFamily="34" charset="0"/>
              <a:buChar char="Ø"/>
            </a:pPr>
            <a:r>
              <a:rPr lang="en-US" sz="2200" dirty="0">
                <a:ea typeface="+mn-lt"/>
                <a:cs typeface="+mn-lt"/>
              </a:rPr>
              <a:t>Combined intake variables that had the same meaning</a:t>
            </a:r>
          </a:p>
          <a:p>
            <a:pPr marL="541655" lvl="1">
              <a:buFont typeface="Wingdings" pitchFamily="34" charset="0"/>
              <a:buChar char="Ø"/>
            </a:pPr>
            <a:r>
              <a:rPr lang="en-US" sz="2200" dirty="0">
                <a:ea typeface="+mn-lt"/>
                <a:cs typeface="+mn-lt"/>
              </a:rPr>
              <a:t>Created new CSV files after wrangling</a:t>
            </a:r>
          </a:p>
        </p:txBody>
      </p:sp>
    </p:spTree>
    <p:custDataLst>
      <p:tags r:id="rId1"/>
    </p:custDataLst>
    <p:extLst>
      <p:ext uri="{BB962C8B-B14F-4D97-AF65-F5344CB8AC3E}">
        <p14:creationId xmlns:p14="http://schemas.microsoft.com/office/powerpoint/2010/main" val="9393947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150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1000"/>
                                        <p:tgtEl>
                                          <p:spTgt spid="3">
                                            <p:txEl>
                                              <p:pRg st="0" end="0"/>
                                            </p:txEl>
                                          </p:spTgt>
                                        </p:tgtEl>
                                      </p:cBhvr>
                                    </p:animEffect>
                                  </p:childTnLst>
                                </p:cTn>
                              </p:par>
                              <p:par>
                                <p:cTn id="11" presetID="10" presetClass="entr" presetSubtype="0" fill="hold" nodeType="withEffect">
                                  <p:stCondLst>
                                    <p:cond delay="150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fade">
                                      <p:cBhvr>
                                        <p:cTn id="13" dur="1000"/>
                                        <p:tgtEl>
                                          <p:spTgt spid="3">
                                            <p:txEl>
                                              <p:pRg st="1" end="1"/>
                                            </p:txEl>
                                          </p:spTgt>
                                        </p:tgtEl>
                                      </p:cBhvr>
                                    </p:animEffect>
                                  </p:childTnLst>
                                </p:cTn>
                              </p:par>
                              <p:par>
                                <p:cTn id="14" presetID="10" presetClass="entr" presetSubtype="0" fill="hold" nodeType="withEffect">
                                  <p:stCondLst>
                                    <p:cond delay="150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fade">
                                      <p:cBhvr>
                                        <p:cTn id="16" dur="1000"/>
                                        <p:tgtEl>
                                          <p:spTgt spid="3">
                                            <p:txEl>
                                              <p:pRg st="2" end="2"/>
                                            </p:txEl>
                                          </p:spTgt>
                                        </p:tgtEl>
                                      </p:cBhvr>
                                    </p:animEffect>
                                  </p:childTnLst>
                                </p:cTn>
                              </p:par>
                              <p:par>
                                <p:cTn id="17" presetID="10" presetClass="entr" presetSubtype="0" fill="hold" nodeType="withEffect">
                                  <p:stCondLst>
                                    <p:cond delay="150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1000"/>
                                        <p:tgtEl>
                                          <p:spTgt spid="3">
                                            <p:txEl>
                                              <p:pRg st="3" end="3"/>
                                            </p:txEl>
                                          </p:spTgt>
                                        </p:tgtEl>
                                      </p:cBhvr>
                                    </p:animEffect>
                                  </p:childTnLst>
                                </p:cTn>
                              </p:par>
                              <p:par>
                                <p:cTn id="20" presetID="10" presetClass="entr" presetSubtype="0" fill="hold" nodeType="withEffect">
                                  <p:stCondLst>
                                    <p:cond delay="150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1000"/>
                                        <p:tgtEl>
                                          <p:spTgt spid="3">
                                            <p:txEl>
                                              <p:pRg st="4" end="4"/>
                                            </p:txEl>
                                          </p:spTgt>
                                        </p:tgtEl>
                                      </p:cBhvr>
                                    </p:animEffect>
                                  </p:childTnLst>
                                </p:cTn>
                              </p:par>
                              <p:par>
                                <p:cTn id="23" presetID="10" presetClass="entr" presetSubtype="0" fill="hold" nodeType="withEffect">
                                  <p:stCondLst>
                                    <p:cond delay="1500"/>
                                  </p:stCondLst>
                                  <p:childTnLst>
                                    <p:set>
                                      <p:cBhvr>
                                        <p:cTn id="24" dur="1" fill="hold">
                                          <p:stCondLst>
                                            <p:cond delay="0"/>
                                          </p:stCondLst>
                                        </p:cTn>
                                        <p:tgtEl>
                                          <p:spTgt spid="3">
                                            <p:txEl>
                                              <p:pRg st="5" end="5"/>
                                            </p:txEl>
                                          </p:spTgt>
                                        </p:tgtEl>
                                        <p:attrNameLst>
                                          <p:attrName>style.visibility</p:attrName>
                                        </p:attrNameLst>
                                      </p:cBhvr>
                                      <p:to>
                                        <p:strVal val="visible"/>
                                      </p:to>
                                    </p:set>
                                    <p:animEffect transition="in" filter="fade">
                                      <p:cBhvr>
                                        <p:cTn id="25" dur="1000"/>
                                        <p:tgtEl>
                                          <p:spTgt spid="3">
                                            <p:txEl>
                                              <p:pRg st="5" end="5"/>
                                            </p:txEl>
                                          </p:spTgt>
                                        </p:tgtEl>
                                      </p:cBhvr>
                                    </p:animEffect>
                                  </p:childTnLst>
                                </p:cTn>
                              </p:par>
                              <p:par>
                                <p:cTn id="26" presetID="10" presetClass="entr" presetSubtype="0" fill="hold" nodeType="withEffect">
                                  <p:stCondLst>
                                    <p:cond delay="1500"/>
                                  </p:stCondLst>
                                  <p:childTnLst>
                                    <p:set>
                                      <p:cBhvr>
                                        <p:cTn id="27" dur="1" fill="hold">
                                          <p:stCondLst>
                                            <p:cond delay="0"/>
                                          </p:stCondLst>
                                        </p:cTn>
                                        <p:tgtEl>
                                          <p:spTgt spid="3">
                                            <p:txEl>
                                              <p:pRg st="6" end="6"/>
                                            </p:txEl>
                                          </p:spTgt>
                                        </p:tgtEl>
                                        <p:attrNameLst>
                                          <p:attrName>style.visibility</p:attrName>
                                        </p:attrNameLst>
                                      </p:cBhvr>
                                      <p:to>
                                        <p:strVal val="visible"/>
                                      </p:to>
                                    </p:set>
                                    <p:animEffect transition="in" filter="fade">
                                      <p:cBhvr>
                                        <p:cTn id="28" dur="10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F6687F-C7F1-441F-AF17-8D085263826F}"/>
              </a:ext>
            </a:extLst>
          </p:cNvPr>
          <p:cNvSpPr>
            <a:spLocks noGrp="1"/>
          </p:cNvSpPr>
          <p:nvPr>
            <p:ph type="title"/>
          </p:nvPr>
        </p:nvSpPr>
        <p:spPr>
          <a:xfrm>
            <a:off x="4955458" y="499533"/>
            <a:ext cx="6587613" cy="1658198"/>
          </a:xfrm>
        </p:spPr>
        <p:txBody>
          <a:bodyPr>
            <a:normAutofit/>
          </a:bodyPr>
          <a:lstStyle/>
          <a:p>
            <a:r>
              <a:rPr lang="en-US" b="1" dirty="0">
                <a:cs typeface="Calibri Light"/>
              </a:rPr>
              <a:t>Analyses</a:t>
            </a:r>
            <a:endParaRPr lang="en-US" dirty="0">
              <a:cs typeface="Calibri Light"/>
            </a:endParaRPr>
          </a:p>
        </p:txBody>
      </p:sp>
      <p:pic>
        <p:nvPicPr>
          <p:cNvPr id="5" name="Picture 5" descr="Magnifying glass showing decling performance">
            <a:extLst>
              <a:ext uri="{FF2B5EF4-FFF2-40B4-BE49-F238E27FC236}">
                <a16:creationId xmlns:a16="http://schemas.microsoft.com/office/drawing/2014/main" id="{0F3E8AB2-C2B0-4C90-B841-B34E3F789BFC}"/>
              </a:ext>
            </a:extLst>
          </p:cNvPr>
          <p:cNvPicPr>
            <a:picLocks noChangeAspect="1"/>
          </p:cNvPicPr>
          <p:nvPr/>
        </p:nvPicPr>
        <p:blipFill rotWithShape="1">
          <a:blip r:embed="rId4"/>
          <a:srcRect l="10858" r="41345" b="-1"/>
          <a:stretch/>
        </p:blipFill>
        <p:spPr>
          <a:xfrm>
            <a:off x="633999" y="640080"/>
            <a:ext cx="4001315" cy="5588101"/>
          </a:xfrm>
          <a:prstGeom prst="rect">
            <a:avLst/>
          </a:prstGeom>
        </p:spPr>
      </p:pic>
      <p:sp>
        <p:nvSpPr>
          <p:cNvPr id="3" name="Content Placeholder 2">
            <a:extLst>
              <a:ext uri="{FF2B5EF4-FFF2-40B4-BE49-F238E27FC236}">
                <a16:creationId xmlns:a16="http://schemas.microsoft.com/office/drawing/2014/main" id="{5E82E286-05E1-4EA8-8EF9-57DD00B33561}"/>
              </a:ext>
            </a:extLst>
          </p:cNvPr>
          <p:cNvSpPr>
            <a:spLocks noGrp="1"/>
          </p:cNvSpPr>
          <p:nvPr>
            <p:ph idx="1"/>
          </p:nvPr>
        </p:nvSpPr>
        <p:spPr>
          <a:xfrm>
            <a:off x="4955458" y="2011680"/>
            <a:ext cx="6587613" cy="4448602"/>
          </a:xfrm>
        </p:spPr>
        <p:txBody>
          <a:bodyPr vert="horz" lIns="91440" tIns="45720" rIns="91440" bIns="45720" rtlCol="0" anchor="t">
            <a:normAutofit/>
          </a:bodyPr>
          <a:lstStyle/>
          <a:p>
            <a:pPr marL="0" indent="0">
              <a:buNone/>
            </a:pPr>
            <a:r>
              <a:rPr lang="en-US" sz="2200" u="sng" dirty="0">
                <a:cs typeface="Calibri Light"/>
              </a:rPr>
              <a:t>Python and R</a:t>
            </a:r>
            <a:endParaRPr lang="en-US" sz="2200" u="sng" dirty="0">
              <a:ea typeface="+mn-lt"/>
              <a:cs typeface="+mn-lt"/>
            </a:endParaRPr>
          </a:p>
          <a:p>
            <a:pPr marL="541655" lvl="1">
              <a:buFont typeface="Wingdings" pitchFamily="34" charset="0"/>
              <a:buChar char="Ø"/>
            </a:pPr>
            <a:r>
              <a:rPr lang="en-US" sz="2200" dirty="0">
                <a:ea typeface="+mn-lt"/>
                <a:cs typeface="+mn-lt"/>
              </a:rPr>
              <a:t>Expected analyses:</a:t>
            </a:r>
          </a:p>
          <a:p>
            <a:pPr marL="541655" lvl="1" indent="457200">
              <a:spcBef>
                <a:spcPts val="0"/>
              </a:spcBef>
              <a:spcAft>
                <a:spcPts val="300"/>
              </a:spcAft>
              <a:buFont typeface="Courier New" pitchFamily="34" charset="0"/>
              <a:buChar char="o"/>
            </a:pPr>
            <a:r>
              <a:rPr lang="en-US" sz="2200" dirty="0">
                <a:ea typeface="+mn-lt"/>
                <a:cs typeface="+mn-lt"/>
              </a:rPr>
              <a:t>Binary</a:t>
            </a:r>
            <a:r>
              <a:rPr lang="en-US" sz="2200" dirty="0">
                <a:cs typeface="Calibri Light"/>
              </a:rPr>
              <a:t> </a:t>
            </a:r>
            <a:r>
              <a:rPr lang="en-US" sz="2200" dirty="0">
                <a:ea typeface="+mn-lt"/>
                <a:cs typeface="+mn-lt"/>
              </a:rPr>
              <a:t>Logistic Regression</a:t>
            </a:r>
          </a:p>
          <a:p>
            <a:pPr marL="541655" lvl="1" indent="457200">
              <a:spcBef>
                <a:spcPts val="0"/>
              </a:spcBef>
              <a:spcAft>
                <a:spcPts val="300"/>
              </a:spcAft>
              <a:buFont typeface="Courier New" pitchFamily="34" charset="0"/>
              <a:buChar char="o"/>
            </a:pPr>
            <a:r>
              <a:rPr lang="en-US" sz="2200" dirty="0">
                <a:ea typeface="+mn-lt"/>
                <a:cs typeface="+mn-lt"/>
              </a:rPr>
              <a:t>Independent Chi-Square Test</a:t>
            </a:r>
          </a:p>
          <a:p>
            <a:pPr marL="541655" lvl="1" indent="457200">
              <a:spcBef>
                <a:spcPts val="0"/>
              </a:spcBef>
              <a:spcAft>
                <a:spcPts val="300"/>
              </a:spcAft>
              <a:buFont typeface="Courier New" pitchFamily="34" charset="0"/>
              <a:buChar char="o"/>
            </a:pPr>
            <a:r>
              <a:rPr lang="en-US" sz="2200" dirty="0">
                <a:ea typeface="+mn-lt"/>
                <a:cs typeface="+mn-lt"/>
              </a:rPr>
              <a:t>MANOVA</a:t>
            </a:r>
          </a:p>
          <a:p>
            <a:pPr marL="541655" lvl="1" indent="457200">
              <a:spcBef>
                <a:spcPts val="0"/>
              </a:spcBef>
              <a:spcAft>
                <a:spcPts val="300"/>
              </a:spcAft>
              <a:buFont typeface="Courier New" pitchFamily="34" charset="0"/>
              <a:buChar char="o"/>
            </a:pPr>
            <a:r>
              <a:rPr lang="en-US" sz="2200" dirty="0" err="1">
                <a:ea typeface="+mn-lt"/>
                <a:cs typeface="+mn-lt"/>
              </a:rPr>
              <a:t>McNemar</a:t>
            </a:r>
            <a:r>
              <a:rPr lang="en-US" sz="2200" dirty="0">
                <a:ea typeface="+mn-lt"/>
                <a:cs typeface="+mn-lt"/>
              </a:rPr>
              <a:t> Chi-Square</a:t>
            </a:r>
          </a:p>
          <a:p>
            <a:pPr marL="541655" lvl="1" indent="457200">
              <a:spcBef>
                <a:spcPts val="0"/>
              </a:spcBef>
              <a:spcAft>
                <a:spcPts val="300"/>
              </a:spcAft>
              <a:buFont typeface="Courier New" pitchFamily="34" charset="0"/>
              <a:buChar char="o"/>
            </a:pPr>
            <a:r>
              <a:rPr lang="en-US" sz="2200" dirty="0" err="1">
                <a:ea typeface="+mn-lt"/>
                <a:cs typeface="+mn-lt"/>
              </a:rPr>
              <a:t>Bhapkar</a:t>
            </a:r>
            <a:r>
              <a:rPr lang="en-US" sz="2200" dirty="0">
                <a:ea typeface="+mn-lt"/>
                <a:cs typeface="+mn-lt"/>
              </a:rPr>
              <a:t> Test</a:t>
            </a:r>
          </a:p>
          <a:p>
            <a:pPr marL="541655" lvl="1" indent="0">
              <a:spcBef>
                <a:spcPts val="0"/>
              </a:spcBef>
              <a:spcAft>
                <a:spcPts val="300"/>
              </a:spcAft>
              <a:buNone/>
            </a:pPr>
            <a:endParaRPr lang="en-US" sz="2200" dirty="0">
              <a:ea typeface="+mn-lt"/>
              <a:cs typeface="+mn-lt"/>
            </a:endParaRPr>
          </a:p>
          <a:p>
            <a:pPr marL="541655" lvl="1">
              <a:buFont typeface="Wingdings" pitchFamily="34" charset="0"/>
              <a:buChar char="Ø"/>
            </a:pPr>
            <a:r>
              <a:rPr lang="en-US" sz="2200" dirty="0">
                <a:ea typeface="+mn-lt"/>
                <a:cs typeface="+mn-lt"/>
              </a:rPr>
              <a:t>Actual analyses:</a:t>
            </a:r>
          </a:p>
          <a:p>
            <a:pPr marL="541655" lvl="1" indent="457200">
              <a:spcBef>
                <a:spcPts val="0"/>
              </a:spcBef>
              <a:spcAft>
                <a:spcPts val="300"/>
              </a:spcAft>
              <a:buFont typeface="Courier New,monospace" pitchFamily="34" charset="0"/>
              <a:buChar char="o"/>
            </a:pPr>
            <a:r>
              <a:rPr lang="en-US" sz="2200" dirty="0">
                <a:ea typeface="+mn-lt"/>
                <a:cs typeface="+mn-lt"/>
              </a:rPr>
              <a:t>Two Independent Chi-Square Tests</a:t>
            </a:r>
          </a:p>
          <a:p>
            <a:pPr marL="541655" lvl="1" indent="457200">
              <a:spcBef>
                <a:spcPts val="0"/>
              </a:spcBef>
              <a:spcAft>
                <a:spcPts val="300"/>
              </a:spcAft>
              <a:buFont typeface="Courier New" pitchFamily="34" charset="0"/>
              <a:buChar char="o"/>
            </a:pPr>
            <a:r>
              <a:rPr lang="en-US" sz="2200" dirty="0">
                <a:ea typeface="+mn-lt"/>
                <a:cs typeface="+mn-lt"/>
              </a:rPr>
              <a:t>Frequency and Percent</a:t>
            </a:r>
          </a:p>
          <a:p>
            <a:pPr marL="541655" lvl="1" indent="457200">
              <a:spcBef>
                <a:spcPts val="0"/>
              </a:spcBef>
              <a:spcAft>
                <a:spcPts val="300"/>
              </a:spcAft>
              <a:buFont typeface="Courier New" pitchFamily="34" charset="0"/>
              <a:buChar char="o"/>
            </a:pPr>
            <a:r>
              <a:rPr lang="en-US" sz="2200" dirty="0" err="1">
                <a:ea typeface="+mn-lt"/>
                <a:cs typeface="+mn-lt"/>
              </a:rPr>
              <a:t>McNemar</a:t>
            </a:r>
            <a:r>
              <a:rPr lang="en-US" sz="2200" dirty="0">
                <a:ea typeface="+mn-lt"/>
                <a:cs typeface="+mn-lt"/>
              </a:rPr>
              <a:t> Chi-Square</a:t>
            </a:r>
          </a:p>
        </p:txBody>
      </p:sp>
    </p:spTree>
    <p:custDataLst>
      <p:tags r:id="rId1"/>
    </p:custDataLst>
    <p:extLst>
      <p:ext uri="{BB962C8B-B14F-4D97-AF65-F5344CB8AC3E}">
        <p14:creationId xmlns:p14="http://schemas.microsoft.com/office/powerpoint/2010/main" val="17511854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150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1000"/>
                                        <p:tgtEl>
                                          <p:spTgt spid="3">
                                            <p:txEl>
                                              <p:pRg st="0" end="0"/>
                                            </p:txEl>
                                          </p:spTgt>
                                        </p:tgtEl>
                                      </p:cBhvr>
                                    </p:animEffect>
                                  </p:childTnLst>
                                </p:cTn>
                              </p:par>
                              <p:par>
                                <p:cTn id="11" presetID="10" presetClass="entr" presetSubtype="0" fill="hold" nodeType="withEffect">
                                  <p:stCondLst>
                                    <p:cond delay="150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fade">
                                      <p:cBhvr>
                                        <p:cTn id="13" dur="1000"/>
                                        <p:tgtEl>
                                          <p:spTgt spid="3">
                                            <p:txEl>
                                              <p:pRg st="1" end="1"/>
                                            </p:txEl>
                                          </p:spTgt>
                                        </p:tgtEl>
                                      </p:cBhvr>
                                    </p:animEffect>
                                  </p:childTnLst>
                                </p:cTn>
                              </p:par>
                              <p:par>
                                <p:cTn id="14" presetID="10" presetClass="entr" presetSubtype="0" fill="hold" nodeType="withEffect">
                                  <p:stCondLst>
                                    <p:cond delay="150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fade">
                                      <p:cBhvr>
                                        <p:cTn id="16" dur="1000"/>
                                        <p:tgtEl>
                                          <p:spTgt spid="3">
                                            <p:txEl>
                                              <p:pRg st="2" end="2"/>
                                            </p:txEl>
                                          </p:spTgt>
                                        </p:tgtEl>
                                      </p:cBhvr>
                                    </p:animEffect>
                                  </p:childTnLst>
                                </p:cTn>
                              </p:par>
                              <p:par>
                                <p:cTn id="17" presetID="10" presetClass="entr" presetSubtype="0" fill="hold" nodeType="withEffect">
                                  <p:stCondLst>
                                    <p:cond delay="150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1000"/>
                                        <p:tgtEl>
                                          <p:spTgt spid="3">
                                            <p:txEl>
                                              <p:pRg st="3" end="3"/>
                                            </p:txEl>
                                          </p:spTgt>
                                        </p:tgtEl>
                                      </p:cBhvr>
                                    </p:animEffect>
                                  </p:childTnLst>
                                </p:cTn>
                              </p:par>
                              <p:par>
                                <p:cTn id="20" presetID="10" presetClass="entr" presetSubtype="0" fill="hold" nodeType="withEffect">
                                  <p:stCondLst>
                                    <p:cond delay="150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1000"/>
                                        <p:tgtEl>
                                          <p:spTgt spid="3">
                                            <p:txEl>
                                              <p:pRg st="4" end="4"/>
                                            </p:txEl>
                                          </p:spTgt>
                                        </p:tgtEl>
                                      </p:cBhvr>
                                    </p:animEffect>
                                  </p:childTnLst>
                                </p:cTn>
                              </p:par>
                              <p:par>
                                <p:cTn id="23" presetID="10" presetClass="entr" presetSubtype="0" fill="hold" nodeType="withEffect">
                                  <p:stCondLst>
                                    <p:cond delay="1500"/>
                                  </p:stCondLst>
                                  <p:childTnLst>
                                    <p:set>
                                      <p:cBhvr>
                                        <p:cTn id="24" dur="1" fill="hold">
                                          <p:stCondLst>
                                            <p:cond delay="0"/>
                                          </p:stCondLst>
                                        </p:cTn>
                                        <p:tgtEl>
                                          <p:spTgt spid="3">
                                            <p:txEl>
                                              <p:pRg st="5" end="5"/>
                                            </p:txEl>
                                          </p:spTgt>
                                        </p:tgtEl>
                                        <p:attrNameLst>
                                          <p:attrName>style.visibility</p:attrName>
                                        </p:attrNameLst>
                                      </p:cBhvr>
                                      <p:to>
                                        <p:strVal val="visible"/>
                                      </p:to>
                                    </p:set>
                                    <p:animEffect transition="in" filter="fade">
                                      <p:cBhvr>
                                        <p:cTn id="25" dur="1000"/>
                                        <p:tgtEl>
                                          <p:spTgt spid="3">
                                            <p:txEl>
                                              <p:pRg st="5" end="5"/>
                                            </p:txEl>
                                          </p:spTgt>
                                        </p:tgtEl>
                                      </p:cBhvr>
                                    </p:animEffect>
                                  </p:childTnLst>
                                </p:cTn>
                              </p:par>
                              <p:par>
                                <p:cTn id="26" presetID="10" presetClass="entr" presetSubtype="0" fill="hold" nodeType="withEffect">
                                  <p:stCondLst>
                                    <p:cond delay="1500"/>
                                  </p:stCondLst>
                                  <p:childTnLst>
                                    <p:set>
                                      <p:cBhvr>
                                        <p:cTn id="27" dur="1" fill="hold">
                                          <p:stCondLst>
                                            <p:cond delay="0"/>
                                          </p:stCondLst>
                                        </p:cTn>
                                        <p:tgtEl>
                                          <p:spTgt spid="3">
                                            <p:txEl>
                                              <p:pRg st="6" end="6"/>
                                            </p:txEl>
                                          </p:spTgt>
                                        </p:tgtEl>
                                        <p:attrNameLst>
                                          <p:attrName>style.visibility</p:attrName>
                                        </p:attrNameLst>
                                      </p:cBhvr>
                                      <p:to>
                                        <p:strVal val="visible"/>
                                      </p:to>
                                    </p:set>
                                    <p:animEffect transition="in" filter="fade">
                                      <p:cBhvr>
                                        <p:cTn id="28" dur="1000"/>
                                        <p:tgtEl>
                                          <p:spTgt spid="3">
                                            <p:txEl>
                                              <p:pRg st="6" end="6"/>
                                            </p:txEl>
                                          </p:spTgt>
                                        </p:tgtEl>
                                      </p:cBhvr>
                                    </p:animEffect>
                                  </p:childTnLst>
                                </p:cTn>
                              </p:par>
                              <p:par>
                                <p:cTn id="29" presetID="10" presetClass="entr" presetSubtype="0" fill="hold" nodeType="withEffect">
                                  <p:stCondLst>
                                    <p:cond delay="1500"/>
                                  </p:stCondLst>
                                  <p:childTnLst>
                                    <p:set>
                                      <p:cBhvr>
                                        <p:cTn id="30" dur="1" fill="hold">
                                          <p:stCondLst>
                                            <p:cond delay="0"/>
                                          </p:stCondLst>
                                        </p:cTn>
                                        <p:tgtEl>
                                          <p:spTgt spid="3">
                                            <p:txEl>
                                              <p:pRg st="8" end="8"/>
                                            </p:txEl>
                                          </p:spTgt>
                                        </p:tgtEl>
                                        <p:attrNameLst>
                                          <p:attrName>style.visibility</p:attrName>
                                        </p:attrNameLst>
                                      </p:cBhvr>
                                      <p:to>
                                        <p:strVal val="visible"/>
                                      </p:to>
                                    </p:set>
                                    <p:animEffect transition="in" filter="fade">
                                      <p:cBhvr>
                                        <p:cTn id="31" dur="1000"/>
                                        <p:tgtEl>
                                          <p:spTgt spid="3">
                                            <p:txEl>
                                              <p:pRg st="8" end="8"/>
                                            </p:txEl>
                                          </p:spTgt>
                                        </p:tgtEl>
                                      </p:cBhvr>
                                    </p:animEffect>
                                  </p:childTnLst>
                                </p:cTn>
                              </p:par>
                              <p:par>
                                <p:cTn id="32" presetID="10" presetClass="entr" presetSubtype="0" fill="hold" nodeType="withEffect">
                                  <p:stCondLst>
                                    <p:cond delay="1500"/>
                                  </p:stCondLst>
                                  <p:childTnLst>
                                    <p:set>
                                      <p:cBhvr>
                                        <p:cTn id="33" dur="1" fill="hold">
                                          <p:stCondLst>
                                            <p:cond delay="0"/>
                                          </p:stCondLst>
                                        </p:cTn>
                                        <p:tgtEl>
                                          <p:spTgt spid="3">
                                            <p:txEl>
                                              <p:pRg st="9" end="9"/>
                                            </p:txEl>
                                          </p:spTgt>
                                        </p:tgtEl>
                                        <p:attrNameLst>
                                          <p:attrName>style.visibility</p:attrName>
                                        </p:attrNameLst>
                                      </p:cBhvr>
                                      <p:to>
                                        <p:strVal val="visible"/>
                                      </p:to>
                                    </p:set>
                                    <p:animEffect transition="in" filter="fade">
                                      <p:cBhvr>
                                        <p:cTn id="34" dur="1000"/>
                                        <p:tgtEl>
                                          <p:spTgt spid="3">
                                            <p:txEl>
                                              <p:pRg st="9" end="9"/>
                                            </p:txEl>
                                          </p:spTgt>
                                        </p:tgtEl>
                                      </p:cBhvr>
                                    </p:animEffect>
                                  </p:childTnLst>
                                </p:cTn>
                              </p:par>
                              <p:par>
                                <p:cTn id="35" presetID="10" presetClass="entr" presetSubtype="0" fill="hold" nodeType="withEffect">
                                  <p:stCondLst>
                                    <p:cond delay="1500"/>
                                  </p:stCondLst>
                                  <p:childTnLst>
                                    <p:set>
                                      <p:cBhvr>
                                        <p:cTn id="36" dur="1" fill="hold">
                                          <p:stCondLst>
                                            <p:cond delay="0"/>
                                          </p:stCondLst>
                                        </p:cTn>
                                        <p:tgtEl>
                                          <p:spTgt spid="3">
                                            <p:txEl>
                                              <p:pRg st="10" end="10"/>
                                            </p:txEl>
                                          </p:spTgt>
                                        </p:tgtEl>
                                        <p:attrNameLst>
                                          <p:attrName>style.visibility</p:attrName>
                                        </p:attrNameLst>
                                      </p:cBhvr>
                                      <p:to>
                                        <p:strVal val="visible"/>
                                      </p:to>
                                    </p:set>
                                    <p:animEffect transition="in" filter="fade">
                                      <p:cBhvr>
                                        <p:cTn id="37" dur="1000"/>
                                        <p:tgtEl>
                                          <p:spTgt spid="3">
                                            <p:txEl>
                                              <p:pRg st="10" end="10"/>
                                            </p:txEl>
                                          </p:spTgt>
                                        </p:tgtEl>
                                      </p:cBhvr>
                                    </p:animEffect>
                                  </p:childTnLst>
                                </p:cTn>
                              </p:par>
                              <p:par>
                                <p:cTn id="38" presetID="10" presetClass="entr" presetSubtype="0" fill="hold" nodeType="withEffect">
                                  <p:stCondLst>
                                    <p:cond delay="1500"/>
                                  </p:stCondLst>
                                  <p:childTnLst>
                                    <p:set>
                                      <p:cBhvr>
                                        <p:cTn id="39" dur="1" fill="hold">
                                          <p:stCondLst>
                                            <p:cond delay="0"/>
                                          </p:stCondLst>
                                        </p:cTn>
                                        <p:tgtEl>
                                          <p:spTgt spid="3">
                                            <p:txEl>
                                              <p:pRg st="11" end="11"/>
                                            </p:txEl>
                                          </p:spTgt>
                                        </p:tgtEl>
                                        <p:attrNameLst>
                                          <p:attrName>style.visibility</p:attrName>
                                        </p:attrNameLst>
                                      </p:cBhvr>
                                      <p:to>
                                        <p:strVal val="visible"/>
                                      </p:to>
                                    </p:set>
                                    <p:animEffect transition="in" filter="fade">
                                      <p:cBhvr>
                                        <p:cTn id="40" dur="10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F6687F-C7F1-441F-AF17-8D085263826F}"/>
              </a:ext>
            </a:extLst>
          </p:cNvPr>
          <p:cNvSpPr>
            <a:spLocks noGrp="1"/>
          </p:cNvSpPr>
          <p:nvPr>
            <p:ph type="title"/>
          </p:nvPr>
        </p:nvSpPr>
        <p:spPr>
          <a:xfrm>
            <a:off x="4955458" y="499533"/>
            <a:ext cx="6587613" cy="1658198"/>
          </a:xfrm>
        </p:spPr>
        <p:txBody>
          <a:bodyPr>
            <a:normAutofit/>
          </a:bodyPr>
          <a:lstStyle/>
          <a:p>
            <a:r>
              <a:rPr lang="en-US" b="1" dirty="0">
                <a:cs typeface="Calibri Light"/>
              </a:rPr>
              <a:t>Visualizations</a:t>
            </a:r>
            <a:endParaRPr lang="en-US" dirty="0">
              <a:cs typeface="Calibri Light"/>
            </a:endParaRPr>
          </a:p>
        </p:txBody>
      </p:sp>
      <p:pic>
        <p:nvPicPr>
          <p:cNvPr id="7" name="Picture 4" descr="Financial graphs on a dark display">
            <a:extLst>
              <a:ext uri="{FF2B5EF4-FFF2-40B4-BE49-F238E27FC236}">
                <a16:creationId xmlns:a16="http://schemas.microsoft.com/office/drawing/2014/main" id="{3F6D0C85-E112-4A8C-87FF-08273F343EBB}"/>
              </a:ext>
            </a:extLst>
          </p:cNvPr>
          <p:cNvPicPr>
            <a:picLocks noChangeAspect="1"/>
          </p:cNvPicPr>
          <p:nvPr/>
        </p:nvPicPr>
        <p:blipFill rotWithShape="1">
          <a:blip r:embed="rId4"/>
          <a:srcRect l="24918" r="30328" b="-2"/>
          <a:stretch/>
        </p:blipFill>
        <p:spPr>
          <a:xfrm>
            <a:off x="633999" y="640080"/>
            <a:ext cx="4001315" cy="5588101"/>
          </a:xfrm>
          <a:prstGeom prst="rect">
            <a:avLst/>
          </a:prstGeom>
        </p:spPr>
      </p:pic>
      <p:sp>
        <p:nvSpPr>
          <p:cNvPr id="3" name="Content Placeholder 2">
            <a:extLst>
              <a:ext uri="{FF2B5EF4-FFF2-40B4-BE49-F238E27FC236}">
                <a16:creationId xmlns:a16="http://schemas.microsoft.com/office/drawing/2014/main" id="{5E82E286-05E1-4EA8-8EF9-57DD00B33561}"/>
              </a:ext>
            </a:extLst>
          </p:cNvPr>
          <p:cNvSpPr>
            <a:spLocks noGrp="1"/>
          </p:cNvSpPr>
          <p:nvPr>
            <p:ph idx="1"/>
          </p:nvPr>
        </p:nvSpPr>
        <p:spPr>
          <a:xfrm>
            <a:off x="4955458" y="2011680"/>
            <a:ext cx="6587613" cy="3864732"/>
          </a:xfrm>
        </p:spPr>
        <p:txBody>
          <a:bodyPr vert="horz" lIns="91440" tIns="45720" rIns="91440" bIns="45720" rtlCol="0" anchor="t">
            <a:normAutofit/>
          </a:bodyPr>
          <a:lstStyle/>
          <a:p>
            <a:pPr marL="0" indent="0">
              <a:buNone/>
            </a:pPr>
            <a:r>
              <a:rPr lang="en-US" sz="2200" u="sng" dirty="0">
                <a:cs typeface="Calibri Light"/>
              </a:rPr>
              <a:t>Python and Tableau</a:t>
            </a:r>
            <a:endParaRPr lang="en-US" sz="2200" u="sng" dirty="0">
              <a:ea typeface="+mn-lt"/>
              <a:cs typeface="+mn-lt"/>
            </a:endParaRPr>
          </a:p>
          <a:p>
            <a:pPr marL="541655" lvl="1">
              <a:buFont typeface="Wingdings" pitchFamily="34" charset="0"/>
              <a:buChar char="Ø"/>
            </a:pPr>
            <a:r>
              <a:rPr lang="en-US" sz="2200" dirty="0">
                <a:ea typeface="+mn-lt"/>
                <a:cs typeface="+mn-lt"/>
              </a:rPr>
              <a:t>Exploratory analysis</a:t>
            </a:r>
          </a:p>
          <a:p>
            <a:pPr marL="541655" lvl="1">
              <a:buFont typeface="Wingdings" pitchFamily="34" charset="0"/>
              <a:buChar char="Ø"/>
            </a:pPr>
            <a:r>
              <a:rPr lang="en-US" sz="2200" dirty="0">
                <a:ea typeface="+mn-lt"/>
                <a:cs typeface="+mn-lt"/>
              </a:rPr>
              <a:t>Predictive modeling</a:t>
            </a:r>
          </a:p>
          <a:p>
            <a:pPr marL="541655" lvl="1">
              <a:buFont typeface="Wingdings" pitchFamily="34" charset="0"/>
              <a:buChar char="Ø"/>
            </a:pPr>
            <a:r>
              <a:rPr lang="en-US" sz="2200" dirty="0">
                <a:ea typeface="+mn-lt"/>
                <a:cs typeface="+mn-lt"/>
              </a:rPr>
              <a:t>Bar graphs and line graphs</a:t>
            </a:r>
          </a:p>
        </p:txBody>
      </p:sp>
    </p:spTree>
    <p:custDataLst>
      <p:tags r:id="rId1"/>
    </p:custDataLst>
    <p:extLst>
      <p:ext uri="{BB962C8B-B14F-4D97-AF65-F5344CB8AC3E}">
        <p14:creationId xmlns:p14="http://schemas.microsoft.com/office/powerpoint/2010/main" val="471925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150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1000"/>
                                        <p:tgtEl>
                                          <p:spTgt spid="3">
                                            <p:txEl>
                                              <p:pRg st="0" end="0"/>
                                            </p:txEl>
                                          </p:spTgt>
                                        </p:tgtEl>
                                      </p:cBhvr>
                                    </p:animEffect>
                                  </p:childTnLst>
                                </p:cTn>
                              </p:par>
                              <p:par>
                                <p:cTn id="11" presetID="10" presetClass="entr" presetSubtype="0" fill="hold" grpId="0" nodeType="withEffect">
                                  <p:stCondLst>
                                    <p:cond delay="150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fade">
                                      <p:cBhvr>
                                        <p:cTn id="13" dur="1000"/>
                                        <p:tgtEl>
                                          <p:spTgt spid="3">
                                            <p:txEl>
                                              <p:pRg st="1" end="1"/>
                                            </p:txEl>
                                          </p:spTgt>
                                        </p:tgtEl>
                                      </p:cBhvr>
                                    </p:animEffect>
                                  </p:childTnLst>
                                </p:cTn>
                              </p:par>
                              <p:par>
                                <p:cTn id="14" presetID="10" presetClass="entr" presetSubtype="0" fill="hold" grpId="0" nodeType="withEffect">
                                  <p:stCondLst>
                                    <p:cond delay="150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fade">
                                      <p:cBhvr>
                                        <p:cTn id="16" dur="1000"/>
                                        <p:tgtEl>
                                          <p:spTgt spid="3">
                                            <p:txEl>
                                              <p:pRg st="2" end="2"/>
                                            </p:txEl>
                                          </p:spTgt>
                                        </p:tgtEl>
                                      </p:cBhvr>
                                    </p:animEffect>
                                  </p:childTnLst>
                                </p:cTn>
                              </p:par>
                              <p:par>
                                <p:cTn id="17" presetID="10" presetClass="entr" presetSubtype="0" fill="hold" grpId="0" nodeType="withEffect">
                                  <p:stCondLst>
                                    <p:cond delay="150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10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CD333CBE-B699-4E3B-9F45-C045F77343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pic>
        <p:nvPicPr>
          <p:cNvPr id="4" name="Picture 3" descr="Graph on document with pen">
            <a:extLst>
              <a:ext uri="{FF2B5EF4-FFF2-40B4-BE49-F238E27FC236}">
                <a16:creationId xmlns:a16="http://schemas.microsoft.com/office/drawing/2014/main" id="{3C83E3FA-86D7-45E7-BB39-B56BE104A692}"/>
              </a:ext>
            </a:extLst>
          </p:cNvPr>
          <p:cNvPicPr>
            <a:picLocks noChangeAspect="1"/>
          </p:cNvPicPr>
          <p:nvPr/>
        </p:nvPicPr>
        <p:blipFill rotWithShape="1">
          <a:blip r:embed="rId2">
            <a:duotone>
              <a:schemeClr val="accent1">
                <a:shade val="45000"/>
                <a:satMod val="135000"/>
              </a:schemeClr>
              <a:prstClr val="white"/>
            </a:duotone>
            <a:alphaModFix amt="25000"/>
          </a:blip>
          <a:srcRect t="1415" b="14315"/>
          <a:stretch/>
        </p:blipFill>
        <p:spPr>
          <a:xfrm>
            <a:off x="20" y="10"/>
            <a:ext cx="12191980" cy="6857990"/>
          </a:xfrm>
          <a:prstGeom prst="rect">
            <a:avLst/>
          </a:prstGeom>
        </p:spPr>
      </p:pic>
      <p:sp>
        <p:nvSpPr>
          <p:cNvPr id="2" name="Title 1">
            <a:extLst>
              <a:ext uri="{FF2B5EF4-FFF2-40B4-BE49-F238E27FC236}">
                <a16:creationId xmlns:a16="http://schemas.microsoft.com/office/drawing/2014/main" id="{B2996159-A6F6-494E-9C44-CF8BA2CB6D54}"/>
              </a:ext>
            </a:extLst>
          </p:cNvPr>
          <p:cNvSpPr>
            <a:spLocks noGrp="1"/>
          </p:cNvSpPr>
          <p:nvPr>
            <p:ph type="title"/>
          </p:nvPr>
        </p:nvSpPr>
        <p:spPr>
          <a:xfrm>
            <a:off x="603504" y="770467"/>
            <a:ext cx="10782300" cy="3352800"/>
          </a:xfrm>
        </p:spPr>
        <p:txBody>
          <a:bodyPr vert="horz" lIns="91440" tIns="45720" rIns="91440" bIns="45720" rtlCol="0" anchor="b">
            <a:normAutofit/>
          </a:bodyPr>
          <a:lstStyle/>
          <a:p>
            <a:pPr>
              <a:lnSpc>
                <a:spcPct val="80000"/>
              </a:lnSpc>
            </a:pPr>
            <a:r>
              <a:rPr lang="en-US" sz="8800" b="1" dirty="0">
                <a:solidFill>
                  <a:srgbClr val="FFFFFF"/>
                </a:solidFill>
              </a:rPr>
              <a:t>Results</a:t>
            </a:r>
            <a:endParaRPr lang="en-US" sz="8800" b="1" kern="1200" spc="-120" baseline="0" dirty="0">
              <a:solidFill>
                <a:srgbClr val="FFFFFF"/>
              </a:solidFill>
              <a:latin typeface="+mj-lt"/>
              <a:cs typeface="Calibri Light"/>
            </a:endParaRPr>
          </a:p>
        </p:txBody>
      </p:sp>
    </p:spTree>
    <p:extLst>
      <p:ext uri="{BB962C8B-B14F-4D97-AF65-F5344CB8AC3E}">
        <p14:creationId xmlns:p14="http://schemas.microsoft.com/office/powerpoint/2010/main" val="19846369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2" descr="Chart, bar chart&#10;&#10;Description automatically generated">
            <a:extLst>
              <a:ext uri="{FF2B5EF4-FFF2-40B4-BE49-F238E27FC236}">
                <a16:creationId xmlns:a16="http://schemas.microsoft.com/office/drawing/2014/main" id="{6BD68F36-7AFA-4651-A748-AD3DAC68A17B}"/>
              </a:ext>
            </a:extLst>
          </p:cNvPr>
          <p:cNvPicPr>
            <a:picLocks noChangeAspect="1"/>
          </p:cNvPicPr>
          <p:nvPr/>
        </p:nvPicPr>
        <p:blipFill rotWithShape="1">
          <a:blip r:embed="rId4"/>
          <a:srcRect t="575" r="430" b="-287"/>
          <a:stretch/>
        </p:blipFill>
        <p:spPr>
          <a:xfrm>
            <a:off x="664582" y="161739"/>
            <a:ext cx="10881095" cy="6533399"/>
          </a:xfrm>
          <a:prstGeom prst="rect">
            <a:avLst/>
          </a:prstGeom>
        </p:spPr>
      </p:pic>
      <p:sp>
        <p:nvSpPr>
          <p:cNvPr id="5" name="Oval 4">
            <a:extLst>
              <a:ext uri="{FF2B5EF4-FFF2-40B4-BE49-F238E27FC236}">
                <a16:creationId xmlns:a16="http://schemas.microsoft.com/office/drawing/2014/main" id="{63AD85DE-F7B3-41C0-A056-1342C7A872FA}"/>
              </a:ext>
            </a:extLst>
          </p:cNvPr>
          <p:cNvSpPr/>
          <p:nvPr/>
        </p:nvSpPr>
        <p:spPr>
          <a:xfrm>
            <a:off x="10496549" y="2013270"/>
            <a:ext cx="665545" cy="443697"/>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5D28681D-411B-4DAA-A504-4C8B1C5D3398}"/>
              </a:ext>
            </a:extLst>
          </p:cNvPr>
          <p:cNvSpPr/>
          <p:nvPr/>
        </p:nvSpPr>
        <p:spPr>
          <a:xfrm>
            <a:off x="7747561" y="4800838"/>
            <a:ext cx="598027" cy="405115"/>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9E6238CF-082C-4496-9F35-A3879068057A}"/>
              </a:ext>
            </a:extLst>
          </p:cNvPr>
          <p:cNvSpPr/>
          <p:nvPr/>
        </p:nvSpPr>
        <p:spPr>
          <a:xfrm>
            <a:off x="7776497" y="5254179"/>
            <a:ext cx="598027" cy="405115"/>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C783C563-467C-4B4B-8A14-DE689F7F75AE}"/>
              </a:ext>
            </a:extLst>
          </p:cNvPr>
          <p:cNvSpPr/>
          <p:nvPr/>
        </p:nvSpPr>
        <p:spPr>
          <a:xfrm>
            <a:off x="3831458" y="942608"/>
            <a:ext cx="598027" cy="289369"/>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34AFA0CE-D7B7-4BDF-9783-5A39B1FA3A8F}"/>
              </a:ext>
            </a:extLst>
          </p:cNvPr>
          <p:cNvSpPr/>
          <p:nvPr/>
        </p:nvSpPr>
        <p:spPr>
          <a:xfrm>
            <a:off x="3995432" y="1183746"/>
            <a:ext cx="559445" cy="279724"/>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92A07190-D9B6-4D09-974D-8AD7FD3D0C3D}"/>
              </a:ext>
            </a:extLst>
          </p:cNvPr>
          <p:cNvSpPr/>
          <p:nvPr/>
        </p:nvSpPr>
        <p:spPr>
          <a:xfrm>
            <a:off x="5492260" y="3469393"/>
            <a:ext cx="605908" cy="279724"/>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399112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P spid="9" grpId="0" animBg="1"/>
      <p:bldP spid="10" grpId="0" animBg="1"/>
      <p:bldP spid="11"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2" descr="Chart, line chart&#10;&#10;Description automatically generated">
            <a:extLst>
              <a:ext uri="{FF2B5EF4-FFF2-40B4-BE49-F238E27FC236}">
                <a16:creationId xmlns:a16="http://schemas.microsoft.com/office/drawing/2014/main" id="{605CAF74-2C89-4416-9D4F-E654E89EE641}"/>
              </a:ext>
            </a:extLst>
          </p:cNvPr>
          <p:cNvPicPr>
            <a:picLocks noChangeAspect="1"/>
          </p:cNvPicPr>
          <p:nvPr/>
        </p:nvPicPr>
        <p:blipFill>
          <a:blip r:embed="rId4"/>
          <a:stretch>
            <a:fillRect/>
          </a:stretch>
        </p:blipFill>
        <p:spPr>
          <a:xfrm>
            <a:off x="593004" y="143153"/>
            <a:ext cx="11005991" cy="6562400"/>
          </a:xfrm>
          <a:prstGeom prst="rect">
            <a:avLst/>
          </a:prstGeom>
        </p:spPr>
      </p:pic>
      <p:sp>
        <p:nvSpPr>
          <p:cNvPr id="3" name="Oval 2">
            <a:extLst>
              <a:ext uri="{FF2B5EF4-FFF2-40B4-BE49-F238E27FC236}">
                <a16:creationId xmlns:a16="http://schemas.microsoft.com/office/drawing/2014/main" id="{6EBBD2C8-0CB2-4ECE-BF96-30B4E230382C}"/>
              </a:ext>
            </a:extLst>
          </p:cNvPr>
          <p:cNvSpPr/>
          <p:nvPr/>
        </p:nvSpPr>
        <p:spPr>
          <a:xfrm>
            <a:off x="5230068" y="479623"/>
            <a:ext cx="520861" cy="270079"/>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AA4201F8-F08E-417C-AAEE-2EEF02C043DD}"/>
              </a:ext>
            </a:extLst>
          </p:cNvPr>
          <p:cNvSpPr/>
          <p:nvPr/>
        </p:nvSpPr>
        <p:spPr>
          <a:xfrm>
            <a:off x="6811941" y="5292762"/>
            <a:ext cx="520861" cy="221852"/>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DE97206C-4387-4CB6-9CEB-415EBB041E62}"/>
              </a:ext>
            </a:extLst>
          </p:cNvPr>
          <p:cNvSpPr/>
          <p:nvPr/>
        </p:nvSpPr>
        <p:spPr>
          <a:xfrm>
            <a:off x="4429486" y="5292762"/>
            <a:ext cx="520861" cy="221852"/>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9813158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1"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ppt_x"/>
                                          </p:val>
                                        </p:tav>
                                        <p:tav tm="100000">
                                          <p:val>
                                            <p:strVal val="#ppt_x"/>
                                          </p:val>
                                        </p:tav>
                                      </p:tavLst>
                                    </p:anim>
                                    <p:anim calcmode="lin" valueType="num">
                                      <p:cBhvr additive="base">
                                        <p:cTn id="13" dur="5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10"/>
                                        </p:tgtEl>
                                        <p:attrNameLst>
                                          <p:attrName>style.visibility</p:attrName>
                                        </p:attrNameLst>
                                      </p:cBhvr>
                                      <p:to>
                                        <p:strVal val="visible"/>
                                      </p:to>
                                    </p:set>
                                    <p:anim calcmode="lin" valueType="num">
                                      <p:cBhvr additive="base">
                                        <p:cTn id="18" dur="500" fill="hold"/>
                                        <p:tgtEl>
                                          <p:spTgt spid="10"/>
                                        </p:tgtEl>
                                        <p:attrNameLst>
                                          <p:attrName>ppt_x</p:attrName>
                                        </p:attrNameLst>
                                      </p:cBhvr>
                                      <p:tavLst>
                                        <p:tav tm="0">
                                          <p:val>
                                            <p:strVal val="#ppt_x"/>
                                          </p:val>
                                        </p:tav>
                                        <p:tav tm="100000">
                                          <p:val>
                                            <p:strVal val="#ppt_x"/>
                                          </p:val>
                                        </p:tav>
                                      </p:tavLst>
                                    </p:anim>
                                    <p:anim calcmode="lin" valueType="num">
                                      <p:cBhvr additive="base">
                                        <p:cTn id="19"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8"/>
                                        </p:tgtEl>
                                        <p:attrNameLst>
                                          <p:attrName>style.visibility</p:attrName>
                                        </p:attrNameLst>
                                      </p:cBhvr>
                                      <p:to>
                                        <p:strVal val="visible"/>
                                      </p:to>
                                    </p:set>
                                    <p:anim calcmode="lin" valueType="num">
                                      <p:cBhvr additive="base">
                                        <p:cTn id="24" dur="500" fill="hold"/>
                                        <p:tgtEl>
                                          <p:spTgt spid="8"/>
                                        </p:tgtEl>
                                        <p:attrNameLst>
                                          <p:attrName>ppt_x</p:attrName>
                                        </p:attrNameLst>
                                      </p:cBhvr>
                                      <p:tavLst>
                                        <p:tav tm="0">
                                          <p:val>
                                            <p:strVal val="#ppt_x"/>
                                          </p:val>
                                        </p:tav>
                                        <p:tav tm="100000">
                                          <p:val>
                                            <p:strVal val="#ppt_x"/>
                                          </p:val>
                                        </p:tav>
                                      </p:tavLst>
                                    </p:anim>
                                    <p:anim calcmode="lin" valueType="num">
                                      <p:cBhvr additive="base">
                                        <p:cTn id="25"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10"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3" descr="Chart, line chart, histogram&#10;&#10;Description automatically generated">
            <a:extLst>
              <a:ext uri="{FF2B5EF4-FFF2-40B4-BE49-F238E27FC236}">
                <a16:creationId xmlns:a16="http://schemas.microsoft.com/office/drawing/2014/main" id="{8A70BB0B-F178-4F8E-87F6-E8C2D4CB41C3}"/>
              </a:ext>
            </a:extLst>
          </p:cNvPr>
          <p:cNvPicPr>
            <a:picLocks noChangeAspect="1"/>
          </p:cNvPicPr>
          <p:nvPr/>
        </p:nvPicPr>
        <p:blipFill>
          <a:blip r:embed="rId4"/>
          <a:stretch>
            <a:fillRect/>
          </a:stretch>
        </p:blipFill>
        <p:spPr>
          <a:xfrm>
            <a:off x="533400" y="121817"/>
            <a:ext cx="11125200" cy="6614363"/>
          </a:xfrm>
          <a:prstGeom prst="rect">
            <a:avLst/>
          </a:prstGeom>
        </p:spPr>
      </p:pic>
      <p:sp>
        <p:nvSpPr>
          <p:cNvPr id="4" name="Oval 3">
            <a:extLst>
              <a:ext uri="{FF2B5EF4-FFF2-40B4-BE49-F238E27FC236}">
                <a16:creationId xmlns:a16="http://schemas.microsoft.com/office/drawing/2014/main" id="{5D581560-0009-42FC-8EBC-76393DD25750}"/>
              </a:ext>
            </a:extLst>
          </p:cNvPr>
          <p:cNvSpPr/>
          <p:nvPr/>
        </p:nvSpPr>
        <p:spPr>
          <a:xfrm>
            <a:off x="2828321" y="460332"/>
            <a:ext cx="520861" cy="270079"/>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C1EED5AD-7AF5-42A8-BF6F-95A274D390A5}"/>
              </a:ext>
            </a:extLst>
          </p:cNvPr>
          <p:cNvSpPr/>
          <p:nvPr/>
        </p:nvSpPr>
        <p:spPr>
          <a:xfrm>
            <a:off x="7708979" y="4742965"/>
            <a:ext cx="443697" cy="270079"/>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 name="Straight Arrow Connector 2">
            <a:extLst>
              <a:ext uri="{FF2B5EF4-FFF2-40B4-BE49-F238E27FC236}">
                <a16:creationId xmlns:a16="http://schemas.microsoft.com/office/drawing/2014/main" id="{915A5F84-A45B-476B-AE7F-0D649EDB5E90}"/>
              </a:ext>
            </a:extLst>
          </p:cNvPr>
          <p:cNvCxnSpPr/>
          <p:nvPr/>
        </p:nvCxnSpPr>
        <p:spPr>
          <a:xfrm>
            <a:off x="6506901" y="2103698"/>
            <a:ext cx="2187614" cy="87581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2706689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1"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0-#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6"/>
                                        </p:tgtEl>
                                        <p:attrNameLst>
                                          <p:attrName>style.visibility</p:attrName>
                                        </p:attrNameLst>
                                      </p:cBhvr>
                                      <p:to>
                                        <p:strVal val="visible"/>
                                      </p:to>
                                    </p:set>
                                    <p:anim calcmode="lin" valueType="num">
                                      <p:cBhvr additive="base">
                                        <p:cTn id="18" dur="500" fill="hold"/>
                                        <p:tgtEl>
                                          <p:spTgt spid="6"/>
                                        </p:tgtEl>
                                        <p:attrNameLst>
                                          <p:attrName>ppt_x</p:attrName>
                                        </p:attrNameLst>
                                      </p:cBhvr>
                                      <p:tavLst>
                                        <p:tav tm="0">
                                          <p:val>
                                            <p:strVal val="#ppt_x"/>
                                          </p:val>
                                        </p:tav>
                                        <p:tav tm="100000">
                                          <p:val>
                                            <p:strVal val="#ppt_x"/>
                                          </p:val>
                                        </p:tav>
                                      </p:tavLst>
                                    </p:anim>
                                    <p:anim calcmode="lin" valueType="num">
                                      <p:cBhvr additive="base">
                                        <p:cTn id="19"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nodeType="click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blinds(horizontal)">
                                      <p:cBhvr>
                                        <p:cTn id="24"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B1CCD5EF-766D-43B9-A25D-19122E5FB1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7" y="643467"/>
            <a:ext cx="10905065" cy="1989682"/>
          </a:xfrm>
          <a:prstGeom prst="rect">
            <a:avLst/>
          </a:prstGeom>
          <a:solidFill>
            <a:schemeClr val="accent1"/>
          </a:solidFill>
          <a:ln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FD9699C9-77F1-4E33-A750-CB78C7EA29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6195" y="806204"/>
            <a:ext cx="10579608" cy="1664208"/>
          </a:xfrm>
          <a:prstGeom prst="rect">
            <a:avLst/>
          </a:prstGeom>
          <a:noFill/>
          <a:ln cap="sq">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2371937-ED9C-46E5-937A-77DFF7FB1796}"/>
              </a:ext>
            </a:extLst>
          </p:cNvPr>
          <p:cNvSpPr>
            <a:spLocks noGrp="1"/>
          </p:cNvSpPr>
          <p:nvPr>
            <p:ph type="title"/>
          </p:nvPr>
        </p:nvSpPr>
        <p:spPr>
          <a:xfrm>
            <a:off x="1071846" y="1059736"/>
            <a:ext cx="10040233" cy="1228130"/>
          </a:xfrm>
        </p:spPr>
        <p:txBody>
          <a:bodyPr>
            <a:normAutofit/>
          </a:bodyPr>
          <a:lstStyle/>
          <a:p>
            <a:pPr algn="ctr"/>
            <a:r>
              <a:rPr lang="en-US" b="1" dirty="0">
                <a:solidFill>
                  <a:srgbClr val="FFFFFF"/>
                </a:solidFill>
                <a:cs typeface="Calibri Light"/>
              </a:rPr>
              <a:t>Covid-19 and Adoptions</a:t>
            </a:r>
            <a:endParaRPr lang="en-US" b="1" dirty="0">
              <a:cs typeface="Calibri Light"/>
            </a:endParaRPr>
          </a:p>
        </p:txBody>
      </p:sp>
      <p:sp>
        <p:nvSpPr>
          <p:cNvPr id="3" name="Content Placeholder 2">
            <a:extLst>
              <a:ext uri="{FF2B5EF4-FFF2-40B4-BE49-F238E27FC236}">
                <a16:creationId xmlns:a16="http://schemas.microsoft.com/office/drawing/2014/main" id="{29BAC749-79F5-4480-A016-DBD3DCC8D854}"/>
              </a:ext>
            </a:extLst>
          </p:cNvPr>
          <p:cNvSpPr>
            <a:spLocks noGrp="1"/>
          </p:cNvSpPr>
          <p:nvPr>
            <p:ph idx="1"/>
          </p:nvPr>
        </p:nvSpPr>
        <p:spPr>
          <a:xfrm>
            <a:off x="1071846" y="2973313"/>
            <a:ext cx="10040233" cy="2903099"/>
          </a:xfrm>
        </p:spPr>
        <p:txBody>
          <a:bodyPr vert="horz" lIns="91440" tIns="45720" rIns="91440" bIns="45720" rtlCol="0" anchor="t">
            <a:normAutofit/>
          </a:bodyPr>
          <a:lstStyle/>
          <a:p>
            <a:pPr marL="454660" indent="-457200">
              <a:lnSpc>
                <a:spcPct val="200000"/>
              </a:lnSpc>
              <a:spcBef>
                <a:spcPts val="0"/>
              </a:spcBef>
              <a:buFont typeface="Wingdings" pitchFamily="34" charset="0"/>
              <a:buChar char="Ø"/>
            </a:pPr>
            <a:r>
              <a:rPr lang="en-US" dirty="0">
                <a:ea typeface="+mn-lt"/>
                <a:cs typeface="+mn-lt"/>
              </a:rPr>
              <a:t>No specific factors could be tied between Covid-19 and adoptions</a:t>
            </a:r>
            <a:endParaRPr lang="en-US" dirty="0">
              <a:cs typeface="Calibri Light" panose="020F0302020204030204"/>
            </a:endParaRPr>
          </a:p>
          <a:p>
            <a:pPr marL="454660" indent="-457200">
              <a:lnSpc>
                <a:spcPct val="200000"/>
              </a:lnSpc>
              <a:spcBef>
                <a:spcPts val="0"/>
              </a:spcBef>
              <a:buFont typeface="Wingdings" pitchFamily="34" charset="0"/>
              <a:buChar char="Ø"/>
            </a:pPr>
            <a:r>
              <a:rPr lang="en-US" dirty="0">
                <a:ea typeface="+mn-lt"/>
                <a:cs typeface="+mn-lt"/>
              </a:rPr>
              <a:t>The data didn't lend itself well enough to evaluate the question</a:t>
            </a:r>
          </a:p>
          <a:p>
            <a:pPr marL="454660" indent="-457200">
              <a:lnSpc>
                <a:spcPct val="200000"/>
              </a:lnSpc>
              <a:spcBef>
                <a:spcPts val="0"/>
              </a:spcBef>
              <a:buFont typeface="Wingdings" pitchFamily="34" charset="0"/>
              <a:buChar char="Ø"/>
            </a:pPr>
            <a:r>
              <a:rPr lang="en-US" dirty="0">
                <a:ea typeface="+mn-lt"/>
                <a:cs typeface="+mn-lt"/>
              </a:rPr>
              <a:t>Question was abandoned</a:t>
            </a:r>
          </a:p>
        </p:txBody>
      </p:sp>
    </p:spTree>
    <p:custDataLst>
      <p:tags r:id="rId1"/>
    </p:custDataLst>
    <p:extLst>
      <p:ext uri="{BB962C8B-B14F-4D97-AF65-F5344CB8AC3E}">
        <p14:creationId xmlns:p14="http://schemas.microsoft.com/office/powerpoint/2010/main" val="2145567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150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1000"/>
                                        <p:tgtEl>
                                          <p:spTgt spid="3">
                                            <p:txEl>
                                              <p:pRg st="0" end="0"/>
                                            </p:txEl>
                                          </p:spTgt>
                                        </p:tgtEl>
                                      </p:cBhvr>
                                    </p:animEffect>
                                  </p:childTnLst>
                                </p:cTn>
                              </p:par>
                              <p:par>
                                <p:cTn id="11" presetID="10" presetClass="entr" presetSubtype="0" fill="hold" nodeType="withEffect">
                                  <p:stCondLst>
                                    <p:cond delay="150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fade">
                                      <p:cBhvr>
                                        <p:cTn id="13" dur="1000"/>
                                        <p:tgtEl>
                                          <p:spTgt spid="3">
                                            <p:txEl>
                                              <p:pRg st="1" end="1"/>
                                            </p:txEl>
                                          </p:spTgt>
                                        </p:tgtEl>
                                      </p:cBhvr>
                                    </p:animEffect>
                                  </p:childTnLst>
                                </p:cTn>
                              </p:par>
                              <p:par>
                                <p:cTn id="14" presetID="10" presetClass="entr" presetSubtype="0" fill="hold" nodeType="withEffect">
                                  <p:stCondLst>
                                    <p:cond delay="150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fade">
                                      <p:cBhvr>
                                        <p:cTn id="16" dur="10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9" name="Rectangle 88">
            <a:extLst>
              <a:ext uri="{FF2B5EF4-FFF2-40B4-BE49-F238E27FC236}">
                <a16:creationId xmlns:a16="http://schemas.microsoft.com/office/drawing/2014/main" id="{CD333CBE-B699-4E3B-9F45-C045F77343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pic>
        <p:nvPicPr>
          <p:cNvPr id="4" name="Picture 4">
            <a:extLst>
              <a:ext uri="{FF2B5EF4-FFF2-40B4-BE49-F238E27FC236}">
                <a16:creationId xmlns:a16="http://schemas.microsoft.com/office/drawing/2014/main" id="{5BFF10BA-D5B4-41E3-8ADC-46DA5BD75D94}"/>
              </a:ext>
            </a:extLst>
          </p:cNvPr>
          <p:cNvPicPr>
            <a:picLocks noChangeAspect="1"/>
          </p:cNvPicPr>
          <p:nvPr/>
        </p:nvPicPr>
        <p:blipFill rotWithShape="1">
          <a:blip r:embed="rId3">
            <a:duotone>
              <a:schemeClr val="accent1">
                <a:shade val="45000"/>
                <a:satMod val="135000"/>
              </a:schemeClr>
              <a:prstClr val="white"/>
            </a:duotone>
            <a:alphaModFix amt="25000"/>
            <a:extLst>
              <a:ext uri="{837473B0-CC2E-450A-ABE3-18F120FF3D39}">
                <a1611:picAttrSrcUrl xmlns:a1611="http://schemas.microsoft.com/office/drawing/2016/11/main" r:id="rId4"/>
              </a:ext>
            </a:extLst>
          </a:blip>
          <a:srcRect t="7864" b="7866"/>
          <a:stretch/>
        </p:blipFill>
        <p:spPr>
          <a:xfrm>
            <a:off x="20" y="10"/>
            <a:ext cx="12191980" cy="6857990"/>
          </a:xfrm>
          <a:prstGeom prst="rect">
            <a:avLst/>
          </a:prstGeom>
        </p:spPr>
      </p:pic>
      <p:sp>
        <p:nvSpPr>
          <p:cNvPr id="2" name="Title 1">
            <a:extLst>
              <a:ext uri="{FF2B5EF4-FFF2-40B4-BE49-F238E27FC236}">
                <a16:creationId xmlns:a16="http://schemas.microsoft.com/office/drawing/2014/main" id="{C4EA470D-5BF0-4D9A-9B81-2E938B7C3E6F}"/>
              </a:ext>
            </a:extLst>
          </p:cNvPr>
          <p:cNvSpPr>
            <a:spLocks noGrp="1"/>
          </p:cNvSpPr>
          <p:nvPr>
            <p:ph type="title"/>
          </p:nvPr>
        </p:nvSpPr>
        <p:spPr>
          <a:xfrm>
            <a:off x="603504" y="770467"/>
            <a:ext cx="10782300" cy="3352800"/>
          </a:xfrm>
        </p:spPr>
        <p:txBody>
          <a:bodyPr vert="horz" lIns="91440" tIns="45720" rIns="91440" bIns="45720" rtlCol="0" anchor="b">
            <a:normAutofit/>
          </a:bodyPr>
          <a:lstStyle/>
          <a:p>
            <a:pPr>
              <a:lnSpc>
                <a:spcPct val="80000"/>
              </a:lnSpc>
            </a:pPr>
            <a:r>
              <a:rPr lang="en-US" sz="8800" b="1" kern="1200" spc="-120" baseline="0" dirty="0">
                <a:solidFill>
                  <a:srgbClr val="FFFFFF"/>
                </a:solidFill>
                <a:latin typeface="+mj-lt"/>
                <a:ea typeface="+mj-ea"/>
                <a:cs typeface="+mj-cs"/>
              </a:rPr>
              <a:t>Introductions</a:t>
            </a:r>
            <a:endParaRPr lang="en-US" sz="8800" kern="1200" spc="-120" baseline="0" dirty="0">
              <a:solidFill>
                <a:srgbClr val="FFFFFF"/>
              </a:solidFill>
              <a:latin typeface="+mj-lt"/>
              <a:ea typeface="+mj-ea"/>
              <a:cs typeface="+mj-cs"/>
            </a:endParaRPr>
          </a:p>
        </p:txBody>
      </p:sp>
    </p:spTree>
    <p:extLst>
      <p:ext uri="{BB962C8B-B14F-4D97-AF65-F5344CB8AC3E}">
        <p14:creationId xmlns:p14="http://schemas.microsoft.com/office/powerpoint/2010/main" val="31769706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2">
            <a:extLst>
              <a:ext uri="{FF2B5EF4-FFF2-40B4-BE49-F238E27FC236}">
                <a16:creationId xmlns:a16="http://schemas.microsoft.com/office/drawing/2014/main" id="{3FC244BA-AFA6-4A90-A961-02BBC4482BB8}"/>
              </a:ext>
            </a:extLst>
          </p:cNvPr>
          <p:cNvSpPr txBox="1">
            <a:spLocks/>
          </p:cNvSpPr>
          <p:nvPr/>
        </p:nvSpPr>
        <p:spPr>
          <a:xfrm>
            <a:off x="679158" y="1169456"/>
            <a:ext cx="4660120" cy="732692"/>
          </a:xfrm>
          <a:prstGeom prst="rect">
            <a:avLst/>
          </a:prstGeom>
          <a:ln w="28575">
            <a:noFill/>
          </a:ln>
        </p:spPr>
        <p:txBody>
          <a:bodyPr vert="horz" lIns="91440" tIns="45720" rIns="91440" bIns="45720" rtlCol="0" anchor="ctr">
            <a:normAutofit fontScale="92500" lnSpcReduction="10000"/>
          </a:bodyPr>
          <a:lstStyle>
            <a:lvl1pPr marL="0" indent="0" algn="l" defTabSz="914400" rtl="0" eaLnBrk="1" latinLnBrk="0" hangingPunct="1">
              <a:lnSpc>
                <a:spcPct val="85000"/>
              </a:lnSpc>
              <a:spcBef>
                <a:spcPts val="1300"/>
              </a:spcBef>
              <a:buFont typeface="Arial" pitchFamily="34" charset="0"/>
              <a:buNone/>
              <a:defRPr sz="2200" b="0" kern="1200" cap="all" baseline="0">
                <a:solidFill>
                  <a:schemeClr val="tx1">
                    <a:lumMod val="85000"/>
                    <a:lumOff val="15000"/>
                  </a:schemeClr>
                </a:solidFill>
                <a:latin typeface="+mj-lt"/>
                <a:ea typeface="+mn-ea"/>
                <a:cs typeface="+mn-cs"/>
              </a:defRPr>
            </a:lvl1pPr>
            <a:lvl2pPr marL="457200" indent="0" algn="l" defTabSz="914400" rtl="0" eaLnBrk="1" latinLnBrk="0" hangingPunct="1">
              <a:lnSpc>
                <a:spcPct val="85000"/>
              </a:lnSpc>
              <a:spcBef>
                <a:spcPts val="600"/>
              </a:spcBef>
              <a:buFont typeface="Arial" pitchFamily="34" charset="0"/>
              <a:buNone/>
              <a:defRPr sz="2000" b="1" kern="1200">
                <a:solidFill>
                  <a:schemeClr val="tx1">
                    <a:lumMod val="85000"/>
                    <a:lumOff val="15000"/>
                  </a:schemeClr>
                </a:solidFill>
                <a:latin typeface="+mn-lt"/>
                <a:ea typeface="+mn-ea"/>
                <a:cs typeface="+mn-cs"/>
              </a:defRPr>
            </a:lvl2pPr>
            <a:lvl3pPr marL="914400" indent="0" algn="l" defTabSz="914400" rtl="0" eaLnBrk="1" latinLnBrk="0" hangingPunct="1">
              <a:lnSpc>
                <a:spcPct val="85000"/>
              </a:lnSpc>
              <a:spcBef>
                <a:spcPts val="600"/>
              </a:spcBef>
              <a:buFont typeface="Arial" pitchFamily="34" charset="0"/>
              <a:buNone/>
              <a:defRPr sz="1800" b="1" i="1" kern="1200">
                <a:solidFill>
                  <a:schemeClr val="tx1">
                    <a:lumMod val="85000"/>
                    <a:lumOff val="15000"/>
                  </a:schemeClr>
                </a:solidFill>
                <a:latin typeface="+mn-lt"/>
                <a:ea typeface="+mn-ea"/>
                <a:cs typeface="+mn-cs"/>
              </a:defRPr>
            </a:lvl3pPr>
            <a:lvl4pPr marL="1371600" indent="0" algn="l" defTabSz="914400" rtl="0" eaLnBrk="1" latinLnBrk="0" hangingPunct="1">
              <a:lnSpc>
                <a:spcPct val="85000"/>
              </a:lnSpc>
              <a:spcBef>
                <a:spcPts val="600"/>
              </a:spcBef>
              <a:buFont typeface="Arial" pitchFamily="34" charset="0"/>
              <a:buNone/>
              <a:defRPr sz="1600" b="1" kern="1200">
                <a:solidFill>
                  <a:schemeClr val="tx1">
                    <a:lumMod val="85000"/>
                    <a:lumOff val="15000"/>
                  </a:schemeClr>
                </a:solidFill>
                <a:latin typeface="+mn-lt"/>
                <a:ea typeface="+mn-ea"/>
                <a:cs typeface="+mn-cs"/>
              </a:defRPr>
            </a:lvl4pPr>
            <a:lvl5pPr marL="1828800" indent="0" algn="l" defTabSz="914400" rtl="0" eaLnBrk="1" latinLnBrk="0" hangingPunct="1">
              <a:lnSpc>
                <a:spcPct val="85000"/>
              </a:lnSpc>
              <a:spcBef>
                <a:spcPts val="600"/>
              </a:spcBef>
              <a:buFont typeface="Arial" pitchFamily="34" charset="0"/>
              <a:buNone/>
              <a:defRPr sz="1600" b="1" kern="1200">
                <a:solidFill>
                  <a:schemeClr val="tx1">
                    <a:lumMod val="85000"/>
                    <a:lumOff val="15000"/>
                  </a:schemeClr>
                </a:solidFill>
                <a:latin typeface="+mn-lt"/>
                <a:ea typeface="+mn-ea"/>
                <a:cs typeface="+mn-cs"/>
              </a:defRPr>
            </a:lvl5pPr>
            <a:lvl6pPr marL="2286000" indent="0" algn="l" defTabSz="914400" rtl="0" eaLnBrk="1" latinLnBrk="0" hangingPunct="1">
              <a:lnSpc>
                <a:spcPct val="85000"/>
              </a:lnSpc>
              <a:spcBef>
                <a:spcPts val="600"/>
              </a:spcBef>
              <a:buFont typeface="Arial" pitchFamily="34" charset="0"/>
              <a:buNone/>
              <a:defRPr sz="1600" b="1" kern="1200">
                <a:solidFill>
                  <a:schemeClr val="tx1">
                    <a:lumMod val="85000"/>
                    <a:lumOff val="15000"/>
                  </a:schemeClr>
                </a:solidFill>
                <a:latin typeface="+mn-lt"/>
                <a:ea typeface="+mn-ea"/>
                <a:cs typeface="+mn-cs"/>
              </a:defRPr>
            </a:lvl6pPr>
            <a:lvl7pPr marL="2743200" indent="0" algn="l" defTabSz="914400" rtl="0" eaLnBrk="1" latinLnBrk="0" hangingPunct="1">
              <a:lnSpc>
                <a:spcPct val="85000"/>
              </a:lnSpc>
              <a:spcBef>
                <a:spcPts val="600"/>
              </a:spcBef>
              <a:buFont typeface="Arial" pitchFamily="34" charset="0"/>
              <a:buNone/>
              <a:defRPr sz="1600" b="1" kern="1200">
                <a:solidFill>
                  <a:schemeClr val="tx1">
                    <a:lumMod val="85000"/>
                    <a:lumOff val="15000"/>
                  </a:schemeClr>
                </a:solidFill>
                <a:latin typeface="+mn-lt"/>
                <a:ea typeface="+mn-ea"/>
                <a:cs typeface="+mn-cs"/>
              </a:defRPr>
            </a:lvl7pPr>
            <a:lvl8pPr marL="3200400" indent="0" algn="l" defTabSz="914400" rtl="0" eaLnBrk="1" latinLnBrk="0" hangingPunct="1">
              <a:lnSpc>
                <a:spcPct val="85000"/>
              </a:lnSpc>
              <a:spcBef>
                <a:spcPts val="600"/>
              </a:spcBef>
              <a:buFont typeface="Arial" pitchFamily="34" charset="0"/>
              <a:buNone/>
              <a:defRPr sz="1600" b="1" kern="1200">
                <a:solidFill>
                  <a:schemeClr val="tx1">
                    <a:lumMod val="85000"/>
                    <a:lumOff val="15000"/>
                  </a:schemeClr>
                </a:solidFill>
                <a:latin typeface="+mn-lt"/>
                <a:ea typeface="+mn-ea"/>
                <a:cs typeface="+mn-cs"/>
              </a:defRPr>
            </a:lvl8pPr>
            <a:lvl9pPr marL="3657600" indent="0" algn="l" defTabSz="914400" rtl="0" eaLnBrk="1" latinLnBrk="0" hangingPunct="1">
              <a:lnSpc>
                <a:spcPct val="85000"/>
              </a:lnSpc>
              <a:spcBef>
                <a:spcPts val="600"/>
              </a:spcBef>
              <a:buFont typeface="Arial" pitchFamily="34" charset="0"/>
              <a:buNone/>
              <a:defRPr sz="1600" b="1" kern="1200">
                <a:solidFill>
                  <a:schemeClr val="tx1">
                    <a:lumMod val="85000"/>
                    <a:lumOff val="15000"/>
                  </a:schemeClr>
                </a:solidFill>
                <a:latin typeface="+mn-lt"/>
                <a:ea typeface="+mn-ea"/>
                <a:cs typeface="+mn-cs"/>
              </a:defRPr>
            </a:lvl9pPr>
          </a:lstStyle>
          <a:p>
            <a:pPr algn="ctr"/>
            <a:r>
              <a:rPr lang="en-US" sz="5400" b="1" cap="none" spc="-120" dirty="0">
                <a:solidFill>
                  <a:schemeClr val="accent1"/>
                </a:solidFill>
                <a:ea typeface="+mj-ea"/>
                <a:cs typeface="Calibri Light"/>
              </a:rPr>
              <a:t>Cat Age Groups</a:t>
            </a:r>
            <a:endParaRPr lang="en-US" b="1" dirty="0">
              <a:solidFill>
                <a:schemeClr val="accent1"/>
              </a:solidFill>
              <a:ea typeface="+mj-ea"/>
              <a:cs typeface="Calibri Light"/>
            </a:endParaRPr>
          </a:p>
        </p:txBody>
      </p:sp>
      <p:sp>
        <p:nvSpPr>
          <p:cNvPr id="17" name="Text Placeholder 2">
            <a:extLst>
              <a:ext uri="{FF2B5EF4-FFF2-40B4-BE49-F238E27FC236}">
                <a16:creationId xmlns:a16="http://schemas.microsoft.com/office/drawing/2014/main" id="{14D53302-B82C-4183-9583-20B183D2C5BC}"/>
              </a:ext>
            </a:extLst>
          </p:cNvPr>
          <p:cNvSpPr txBox="1">
            <a:spLocks/>
          </p:cNvSpPr>
          <p:nvPr/>
        </p:nvSpPr>
        <p:spPr>
          <a:xfrm>
            <a:off x="6004086" y="1169455"/>
            <a:ext cx="4660120" cy="732692"/>
          </a:xfrm>
          <a:prstGeom prst="rect">
            <a:avLst/>
          </a:prstGeom>
          <a:ln w="28575">
            <a:noFill/>
          </a:ln>
        </p:spPr>
        <p:txBody>
          <a:bodyPr vert="horz" lIns="91440" tIns="45720" rIns="91440" bIns="45720" rtlCol="0" anchor="ctr">
            <a:normAutofit fontScale="92500" lnSpcReduction="10000"/>
          </a:bodyPr>
          <a:lstStyle>
            <a:lvl1pPr marL="0" indent="0" algn="l" defTabSz="914400" rtl="0" eaLnBrk="1" latinLnBrk="0" hangingPunct="1">
              <a:lnSpc>
                <a:spcPct val="85000"/>
              </a:lnSpc>
              <a:spcBef>
                <a:spcPts val="1300"/>
              </a:spcBef>
              <a:buFont typeface="Arial" pitchFamily="34" charset="0"/>
              <a:buNone/>
              <a:defRPr sz="2200" b="0" kern="1200" cap="all" baseline="0">
                <a:solidFill>
                  <a:schemeClr val="tx1">
                    <a:lumMod val="85000"/>
                    <a:lumOff val="15000"/>
                  </a:schemeClr>
                </a:solidFill>
                <a:latin typeface="+mj-lt"/>
                <a:ea typeface="+mn-ea"/>
                <a:cs typeface="+mn-cs"/>
              </a:defRPr>
            </a:lvl1pPr>
            <a:lvl2pPr marL="457200" indent="0" algn="l" defTabSz="914400" rtl="0" eaLnBrk="1" latinLnBrk="0" hangingPunct="1">
              <a:lnSpc>
                <a:spcPct val="85000"/>
              </a:lnSpc>
              <a:spcBef>
                <a:spcPts val="600"/>
              </a:spcBef>
              <a:buFont typeface="Arial" pitchFamily="34" charset="0"/>
              <a:buNone/>
              <a:defRPr sz="2000" b="1" kern="1200">
                <a:solidFill>
                  <a:schemeClr val="tx1">
                    <a:lumMod val="85000"/>
                    <a:lumOff val="15000"/>
                  </a:schemeClr>
                </a:solidFill>
                <a:latin typeface="+mn-lt"/>
                <a:ea typeface="+mn-ea"/>
                <a:cs typeface="+mn-cs"/>
              </a:defRPr>
            </a:lvl2pPr>
            <a:lvl3pPr marL="914400" indent="0" algn="l" defTabSz="914400" rtl="0" eaLnBrk="1" latinLnBrk="0" hangingPunct="1">
              <a:lnSpc>
                <a:spcPct val="85000"/>
              </a:lnSpc>
              <a:spcBef>
                <a:spcPts val="600"/>
              </a:spcBef>
              <a:buFont typeface="Arial" pitchFamily="34" charset="0"/>
              <a:buNone/>
              <a:defRPr sz="1800" b="1" i="1" kern="1200">
                <a:solidFill>
                  <a:schemeClr val="tx1">
                    <a:lumMod val="85000"/>
                    <a:lumOff val="15000"/>
                  </a:schemeClr>
                </a:solidFill>
                <a:latin typeface="+mn-lt"/>
                <a:ea typeface="+mn-ea"/>
                <a:cs typeface="+mn-cs"/>
              </a:defRPr>
            </a:lvl3pPr>
            <a:lvl4pPr marL="1371600" indent="0" algn="l" defTabSz="914400" rtl="0" eaLnBrk="1" latinLnBrk="0" hangingPunct="1">
              <a:lnSpc>
                <a:spcPct val="85000"/>
              </a:lnSpc>
              <a:spcBef>
                <a:spcPts val="600"/>
              </a:spcBef>
              <a:buFont typeface="Arial" pitchFamily="34" charset="0"/>
              <a:buNone/>
              <a:defRPr sz="1600" b="1" kern="1200">
                <a:solidFill>
                  <a:schemeClr val="tx1">
                    <a:lumMod val="85000"/>
                    <a:lumOff val="15000"/>
                  </a:schemeClr>
                </a:solidFill>
                <a:latin typeface="+mn-lt"/>
                <a:ea typeface="+mn-ea"/>
                <a:cs typeface="+mn-cs"/>
              </a:defRPr>
            </a:lvl4pPr>
            <a:lvl5pPr marL="1828800" indent="0" algn="l" defTabSz="914400" rtl="0" eaLnBrk="1" latinLnBrk="0" hangingPunct="1">
              <a:lnSpc>
                <a:spcPct val="85000"/>
              </a:lnSpc>
              <a:spcBef>
                <a:spcPts val="600"/>
              </a:spcBef>
              <a:buFont typeface="Arial" pitchFamily="34" charset="0"/>
              <a:buNone/>
              <a:defRPr sz="1600" b="1" kern="1200">
                <a:solidFill>
                  <a:schemeClr val="tx1">
                    <a:lumMod val="85000"/>
                    <a:lumOff val="15000"/>
                  </a:schemeClr>
                </a:solidFill>
                <a:latin typeface="+mn-lt"/>
                <a:ea typeface="+mn-ea"/>
                <a:cs typeface="+mn-cs"/>
              </a:defRPr>
            </a:lvl5pPr>
            <a:lvl6pPr marL="2286000" indent="0" algn="l" defTabSz="914400" rtl="0" eaLnBrk="1" latinLnBrk="0" hangingPunct="1">
              <a:lnSpc>
                <a:spcPct val="85000"/>
              </a:lnSpc>
              <a:spcBef>
                <a:spcPts val="600"/>
              </a:spcBef>
              <a:buFont typeface="Arial" pitchFamily="34" charset="0"/>
              <a:buNone/>
              <a:defRPr sz="1600" b="1" kern="1200">
                <a:solidFill>
                  <a:schemeClr val="tx1">
                    <a:lumMod val="85000"/>
                    <a:lumOff val="15000"/>
                  </a:schemeClr>
                </a:solidFill>
                <a:latin typeface="+mn-lt"/>
                <a:ea typeface="+mn-ea"/>
                <a:cs typeface="+mn-cs"/>
              </a:defRPr>
            </a:lvl6pPr>
            <a:lvl7pPr marL="2743200" indent="0" algn="l" defTabSz="914400" rtl="0" eaLnBrk="1" latinLnBrk="0" hangingPunct="1">
              <a:lnSpc>
                <a:spcPct val="85000"/>
              </a:lnSpc>
              <a:spcBef>
                <a:spcPts val="600"/>
              </a:spcBef>
              <a:buFont typeface="Arial" pitchFamily="34" charset="0"/>
              <a:buNone/>
              <a:defRPr sz="1600" b="1" kern="1200">
                <a:solidFill>
                  <a:schemeClr val="tx1">
                    <a:lumMod val="85000"/>
                    <a:lumOff val="15000"/>
                  </a:schemeClr>
                </a:solidFill>
                <a:latin typeface="+mn-lt"/>
                <a:ea typeface="+mn-ea"/>
                <a:cs typeface="+mn-cs"/>
              </a:defRPr>
            </a:lvl7pPr>
            <a:lvl8pPr marL="3200400" indent="0" algn="l" defTabSz="914400" rtl="0" eaLnBrk="1" latinLnBrk="0" hangingPunct="1">
              <a:lnSpc>
                <a:spcPct val="85000"/>
              </a:lnSpc>
              <a:spcBef>
                <a:spcPts val="600"/>
              </a:spcBef>
              <a:buFont typeface="Arial" pitchFamily="34" charset="0"/>
              <a:buNone/>
              <a:defRPr sz="1600" b="1" kern="1200">
                <a:solidFill>
                  <a:schemeClr val="tx1">
                    <a:lumMod val="85000"/>
                    <a:lumOff val="15000"/>
                  </a:schemeClr>
                </a:solidFill>
                <a:latin typeface="+mn-lt"/>
                <a:ea typeface="+mn-ea"/>
                <a:cs typeface="+mn-cs"/>
              </a:defRPr>
            </a:lvl8pPr>
            <a:lvl9pPr marL="3657600" indent="0" algn="l" defTabSz="914400" rtl="0" eaLnBrk="1" latinLnBrk="0" hangingPunct="1">
              <a:lnSpc>
                <a:spcPct val="85000"/>
              </a:lnSpc>
              <a:spcBef>
                <a:spcPts val="600"/>
              </a:spcBef>
              <a:buFont typeface="Arial" pitchFamily="34" charset="0"/>
              <a:buNone/>
              <a:defRPr sz="1600" b="1" kern="1200">
                <a:solidFill>
                  <a:schemeClr val="tx1">
                    <a:lumMod val="85000"/>
                    <a:lumOff val="15000"/>
                  </a:schemeClr>
                </a:solidFill>
                <a:latin typeface="+mn-lt"/>
                <a:ea typeface="+mn-ea"/>
                <a:cs typeface="+mn-cs"/>
              </a:defRPr>
            </a:lvl9pPr>
          </a:lstStyle>
          <a:p>
            <a:pPr algn="ctr"/>
            <a:r>
              <a:rPr lang="en-US" sz="5400" b="1" cap="none" spc="-120" dirty="0">
                <a:solidFill>
                  <a:schemeClr val="accent1"/>
                </a:solidFill>
                <a:ea typeface="+mj-ea"/>
                <a:cs typeface="Calibri Light"/>
              </a:rPr>
              <a:t>Dog Age Groups</a:t>
            </a:r>
            <a:endParaRPr lang="en-US" b="1" dirty="0">
              <a:solidFill>
                <a:schemeClr val="accent1"/>
              </a:solidFill>
              <a:ea typeface="+mj-ea"/>
              <a:cs typeface="Calibri Light"/>
            </a:endParaRPr>
          </a:p>
        </p:txBody>
      </p:sp>
      <p:sp>
        <p:nvSpPr>
          <p:cNvPr id="2" name="TextBox 1">
            <a:extLst>
              <a:ext uri="{FF2B5EF4-FFF2-40B4-BE49-F238E27FC236}">
                <a16:creationId xmlns:a16="http://schemas.microsoft.com/office/drawing/2014/main" id="{A5790D8C-AAF1-465C-8A0E-D18493C2B084}"/>
              </a:ext>
            </a:extLst>
          </p:cNvPr>
          <p:cNvSpPr txBox="1"/>
          <p:nvPr/>
        </p:nvSpPr>
        <p:spPr>
          <a:xfrm>
            <a:off x="680047" y="2240264"/>
            <a:ext cx="4664189" cy="2957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spcBef>
                <a:spcPts val="1300"/>
              </a:spcBef>
              <a:buFont typeface="Wingdings"/>
              <a:buChar char="Ø"/>
            </a:pPr>
            <a:r>
              <a:rPr lang="en-US" sz="2200" dirty="0">
                <a:ea typeface="+mn-lt"/>
                <a:cs typeface="+mn-lt"/>
              </a:rPr>
              <a:t>Kitten (Birth until 7 months)</a:t>
            </a:r>
            <a:endParaRPr lang="en-US" dirty="0"/>
          </a:p>
          <a:p>
            <a:pPr marL="342900" indent="-342900">
              <a:spcBef>
                <a:spcPts val="1300"/>
              </a:spcBef>
              <a:buFont typeface="Wingdings"/>
              <a:buChar char="Ø"/>
            </a:pPr>
            <a:r>
              <a:rPr lang="en-US" sz="2200" dirty="0">
                <a:ea typeface="+mn-lt"/>
                <a:cs typeface="+mn-lt"/>
              </a:rPr>
              <a:t>Adolescent (8 months to 2 years)</a:t>
            </a:r>
          </a:p>
          <a:p>
            <a:pPr marL="342900" indent="-342900">
              <a:spcBef>
                <a:spcPts val="1300"/>
              </a:spcBef>
              <a:buFont typeface="Wingdings"/>
              <a:buChar char="Ø"/>
            </a:pPr>
            <a:r>
              <a:rPr lang="en-US" sz="2200" dirty="0">
                <a:ea typeface="+mn-lt"/>
                <a:cs typeface="+mn-lt"/>
              </a:rPr>
              <a:t>Adult (2 to 6 years)</a:t>
            </a:r>
          </a:p>
          <a:p>
            <a:pPr marL="342900" indent="-342900">
              <a:spcBef>
                <a:spcPts val="1300"/>
              </a:spcBef>
              <a:buFont typeface="Wingdings"/>
              <a:buChar char="Ø"/>
            </a:pPr>
            <a:r>
              <a:rPr lang="en-US" sz="2200" dirty="0">
                <a:ea typeface="+mn-lt"/>
                <a:cs typeface="+mn-lt"/>
              </a:rPr>
              <a:t>Mature (7 to 10 years)</a:t>
            </a:r>
          </a:p>
          <a:p>
            <a:pPr marL="342900" indent="-342900">
              <a:spcBef>
                <a:spcPts val="1300"/>
              </a:spcBef>
              <a:buFont typeface="Wingdings"/>
              <a:buChar char="Ø"/>
            </a:pPr>
            <a:r>
              <a:rPr lang="en-US" sz="2200" dirty="0">
                <a:ea typeface="+mn-lt"/>
                <a:cs typeface="+mn-lt"/>
              </a:rPr>
              <a:t>Senior (11 to 14 years)</a:t>
            </a:r>
          </a:p>
          <a:p>
            <a:pPr marL="342900" indent="-342900">
              <a:spcBef>
                <a:spcPts val="1300"/>
              </a:spcBef>
              <a:buFont typeface="Wingdings"/>
              <a:buChar char="Ø"/>
            </a:pPr>
            <a:r>
              <a:rPr lang="en-US" sz="2200" dirty="0">
                <a:ea typeface="+mn-lt"/>
                <a:cs typeface="+mn-lt"/>
              </a:rPr>
              <a:t>Geriatric (15+ years)</a:t>
            </a:r>
          </a:p>
        </p:txBody>
      </p:sp>
      <p:sp>
        <p:nvSpPr>
          <p:cNvPr id="10" name="TextBox 9">
            <a:extLst>
              <a:ext uri="{FF2B5EF4-FFF2-40B4-BE49-F238E27FC236}">
                <a16:creationId xmlns:a16="http://schemas.microsoft.com/office/drawing/2014/main" id="{02A1469B-3A47-4158-BE69-9721F7D08BAE}"/>
              </a:ext>
            </a:extLst>
          </p:cNvPr>
          <p:cNvSpPr txBox="1"/>
          <p:nvPr/>
        </p:nvSpPr>
        <p:spPr>
          <a:xfrm>
            <a:off x="6005764" y="2240264"/>
            <a:ext cx="4664189" cy="2957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spcBef>
                <a:spcPts val="1300"/>
              </a:spcBef>
              <a:buFont typeface="Wingdings,Sans-Serif"/>
              <a:buChar char="Ø"/>
            </a:pPr>
            <a:r>
              <a:rPr lang="en-US" sz="2200" dirty="0">
                <a:ea typeface="+mn-lt"/>
                <a:cs typeface="+mn-lt"/>
              </a:rPr>
              <a:t> Puppy (Birth until 7 months)</a:t>
            </a:r>
          </a:p>
          <a:p>
            <a:pPr marL="285750" indent="-285750">
              <a:spcBef>
                <a:spcPts val="1300"/>
              </a:spcBef>
              <a:buFont typeface="Wingdings,Sans-Serif"/>
              <a:buChar char="Ø"/>
            </a:pPr>
            <a:r>
              <a:rPr lang="en-US" sz="2200" dirty="0">
                <a:ea typeface="+mn-lt"/>
                <a:cs typeface="+mn-lt"/>
              </a:rPr>
              <a:t> Adolescent (8 months to 2 years)</a:t>
            </a:r>
          </a:p>
          <a:p>
            <a:pPr marL="285750" indent="-285750">
              <a:spcBef>
                <a:spcPts val="1300"/>
              </a:spcBef>
              <a:buFont typeface="Wingdings,Sans-Serif"/>
              <a:buChar char="Ø"/>
            </a:pPr>
            <a:r>
              <a:rPr lang="en-US" sz="2200" dirty="0">
                <a:ea typeface="+mn-lt"/>
                <a:cs typeface="+mn-lt"/>
              </a:rPr>
              <a:t> Adult (2 to 5 years)</a:t>
            </a:r>
          </a:p>
          <a:p>
            <a:pPr marL="285750" indent="-285750">
              <a:spcBef>
                <a:spcPts val="1300"/>
              </a:spcBef>
              <a:buFont typeface="Wingdings,Sans-Serif"/>
              <a:buChar char="Ø"/>
            </a:pPr>
            <a:r>
              <a:rPr lang="en-US" sz="2200" dirty="0">
                <a:ea typeface="+mn-lt"/>
                <a:cs typeface="+mn-lt"/>
              </a:rPr>
              <a:t> Mature (6 to 8 years)</a:t>
            </a:r>
          </a:p>
          <a:p>
            <a:pPr marL="285750" indent="-285750">
              <a:spcBef>
                <a:spcPts val="1300"/>
              </a:spcBef>
              <a:buFont typeface="Wingdings,Sans-Serif"/>
              <a:buChar char="Ø"/>
            </a:pPr>
            <a:r>
              <a:rPr lang="en-US" sz="2200" dirty="0">
                <a:ea typeface="+mn-lt"/>
                <a:cs typeface="+mn-lt"/>
              </a:rPr>
              <a:t> Senior (9 to 11 years)</a:t>
            </a:r>
          </a:p>
          <a:p>
            <a:pPr marL="285750" indent="-285750">
              <a:spcBef>
                <a:spcPts val="1300"/>
              </a:spcBef>
              <a:buFont typeface="Wingdings,Sans-Serif"/>
              <a:buChar char="Ø"/>
            </a:pPr>
            <a:r>
              <a:rPr lang="en-US" sz="2200" dirty="0">
                <a:ea typeface="+mn-lt"/>
                <a:cs typeface="+mn-lt"/>
              </a:rPr>
              <a:t> Geriatric (12+ years)</a:t>
            </a:r>
          </a:p>
        </p:txBody>
      </p:sp>
    </p:spTree>
    <p:extLst>
      <p:ext uri="{BB962C8B-B14F-4D97-AF65-F5344CB8AC3E}">
        <p14:creationId xmlns:p14="http://schemas.microsoft.com/office/powerpoint/2010/main" val="17858566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25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barn(inVertical)">
                                      <p:cBhvr>
                                        <p:cTn id="7" dur="500"/>
                                        <p:tgtEl>
                                          <p:spTgt spid="12">
                                            <p:txEl>
                                              <p:pRg st="0" end="0"/>
                                            </p:txEl>
                                          </p:spTgt>
                                        </p:tgtEl>
                                      </p:cBhvr>
                                    </p:animEffect>
                                  </p:childTnLst>
                                </p:cTn>
                              </p:par>
                              <p:par>
                                <p:cTn id="8" presetID="16" presetClass="entr" presetSubtype="21" fill="hold" nodeType="withEffect">
                                  <p:stCondLst>
                                    <p:cond delay="250"/>
                                  </p:stCondLst>
                                  <p:childTnLst>
                                    <p:set>
                                      <p:cBhvr>
                                        <p:cTn id="9" dur="1" fill="hold">
                                          <p:stCondLst>
                                            <p:cond delay="0"/>
                                          </p:stCondLst>
                                        </p:cTn>
                                        <p:tgtEl>
                                          <p:spTgt spid="17">
                                            <p:txEl>
                                              <p:pRg st="0" end="0"/>
                                            </p:txEl>
                                          </p:spTgt>
                                        </p:tgtEl>
                                        <p:attrNameLst>
                                          <p:attrName>style.visibility</p:attrName>
                                        </p:attrNameLst>
                                      </p:cBhvr>
                                      <p:to>
                                        <p:strVal val="visible"/>
                                      </p:to>
                                    </p:set>
                                    <p:animEffect transition="in" filter="barn(inVertical)">
                                      <p:cBhvr>
                                        <p:cTn id="10" dur="500"/>
                                        <p:tgtEl>
                                          <p:spTgt spid="17">
                                            <p:txEl>
                                              <p:pRg st="0" end="0"/>
                                            </p:txEl>
                                          </p:spTgt>
                                        </p:tgtEl>
                                      </p:cBhvr>
                                    </p:animEffect>
                                  </p:childTnLst>
                                </p:cTn>
                              </p:par>
                            </p:childTnLst>
                          </p:cTn>
                        </p:par>
                        <p:par>
                          <p:cTn id="11" fill="hold">
                            <p:stCondLst>
                              <p:cond delay="750"/>
                            </p:stCondLst>
                            <p:childTnLst>
                              <p:par>
                                <p:cTn id="12" presetID="10" presetClass="entr" presetSubtype="0" fill="hold" nodeType="afterEffect">
                                  <p:stCondLst>
                                    <p:cond delay="1250"/>
                                  </p:stCondLst>
                                  <p:childTnLst>
                                    <p:set>
                                      <p:cBhvr>
                                        <p:cTn id="13" dur="1" fill="hold">
                                          <p:stCondLst>
                                            <p:cond delay="0"/>
                                          </p:stCondLst>
                                        </p:cTn>
                                        <p:tgtEl>
                                          <p:spTgt spid="2">
                                            <p:txEl>
                                              <p:pRg st="0" end="0"/>
                                            </p:txEl>
                                          </p:spTgt>
                                        </p:tgtEl>
                                        <p:attrNameLst>
                                          <p:attrName>style.visibility</p:attrName>
                                        </p:attrNameLst>
                                      </p:cBhvr>
                                      <p:to>
                                        <p:strVal val="visible"/>
                                      </p:to>
                                    </p:set>
                                    <p:animEffect transition="in" filter="fade">
                                      <p:cBhvr>
                                        <p:cTn id="14" dur="500"/>
                                        <p:tgtEl>
                                          <p:spTgt spid="2">
                                            <p:txEl>
                                              <p:pRg st="0" end="0"/>
                                            </p:txEl>
                                          </p:spTgt>
                                        </p:tgtEl>
                                      </p:cBhvr>
                                    </p:animEffect>
                                  </p:childTnLst>
                                </p:cTn>
                              </p:par>
                            </p:childTnLst>
                          </p:cTn>
                        </p:par>
                        <p:par>
                          <p:cTn id="15" fill="hold">
                            <p:stCondLst>
                              <p:cond delay="2500"/>
                            </p:stCondLst>
                            <p:childTnLst>
                              <p:par>
                                <p:cTn id="16" presetID="10" presetClass="entr" presetSubtype="0" fill="hold" nodeType="afterEffect">
                                  <p:stCondLst>
                                    <p:cond delay="500"/>
                                  </p:stCondLst>
                                  <p:childTnLst>
                                    <p:set>
                                      <p:cBhvr>
                                        <p:cTn id="17" dur="1" fill="hold">
                                          <p:stCondLst>
                                            <p:cond delay="0"/>
                                          </p:stCondLst>
                                        </p:cTn>
                                        <p:tgtEl>
                                          <p:spTgt spid="2">
                                            <p:txEl>
                                              <p:pRg st="1" end="1"/>
                                            </p:txEl>
                                          </p:spTgt>
                                        </p:tgtEl>
                                        <p:attrNameLst>
                                          <p:attrName>style.visibility</p:attrName>
                                        </p:attrNameLst>
                                      </p:cBhvr>
                                      <p:to>
                                        <p:strVal val="visible"/>
                                      </p:to>
                                    </p:set>
                                    <p:animEffect transition="in" filter="fade">
                                      <p:cBhvr>
                                        <p:cTn id="18" dur="500"/>
                                        <p:tgtEl>
                                          <p:spTgt spid="2">
                                            <p:txEl>
                                              <p:pRg st="1" end="1"/>
                                            </p:txEl>
                                          </p:spTgt>
                                        </p:tgtEl>
                                      </p:cBhvr>
                                    </p:animEffect>
                                  </p:childTnLst>
                                </p:cTn>
                              </p:par>
                            </p:childTnLst>
                          </p:cTn>
                        </p:par>
                        <p:par>
                          <p:cTn id="19" fill="hold">
                            <p:stCondLst>
                              <p:cond delay="3500"/>
                            </p:stCondLst>
                            <p:childTnLst>
                              <p:par>
                                <p:cTn id="20" presetID="10" presetClass="entr" presetSubtype="0" fill="hold" nodeType="afterEffect">
                                  <p:stCondLst>
                                    <p:cond delay="500"/>
                                  </p:stCondLst>
                                  <p:childTnLst>
                                    <p:set>
                                      <p:cBhvr>
                                        <p:cTn id="21" dur="1" fill="hold">
                                          <p:stCondLst>
                                            <p:cond delay="0"/>
                                          </p:stCondLst>
                                        </p:cTn>
                                        <p:tgtEl>
                                          <p:spTgt spid="2">
                                            <p:txEl>
                                              <p:pRg st="2" end="2"/>
                                            </p:txEl>
                                          </p:spTgt>
                                        </p:tgtEl>
                                        <p:attrNameLst>
                                          <p:attrName>style.visibility</p:attrName>
                                        </p:attrNameLst>
                                      </p:cBhvr>
                                      <p:to>
                                        <p:strVal val="visible"/>
                                      </p:to>
                                    </p:set>
                                    <p:animEffect transition="in" filter="fade">
                                      <p:cBhvr>
                                        <p:cTn id="22" dur="500"/>
                                        <p:tgtEl>
                                          <p:spTgt spid="2">
                                            <p:txEl>
                                              <p:pRg st="2" end="2"/>
                                            </p:txEl>
                                          </p:spTgt>
                                        </p:tgtEl>
                                      </p:cBhvr>
                                    </p:animEffect>
                                  </p:childTnLst>
                                </p:cTn>
                              </p:par>
                            </p:childTnLst>
                          </p:cTn>
                        </p:par>
                        <p:par>
                          <p:cTn id="23" fill="hold">
                            <p:stCondLst>
                              <p:cond delay="4500"/>
                            </p:stCondLst>
                            <p:childTnLst>
                              <p:par>
                                <p:cTn id="24" presetID="10" presetClass="entr" presetSubtype="0" fill="hold" nodeType="afterEffect">
                                  <p:stCondLst>
                                    <p:cond delay="500"/>
                                  </p:stCondLst>
                                  <p:childTnLst>
                                    <p:set>
                                      <p:cBhvr>
                                        <p:cTn id="25" dur="1" fill="hold">
                                          <p:stCondLst>
                                            <p:cond delay="0"/>
                                          </p:stCondLst>
                                        </p:cTn>
                                        <p:tgtEl>
                                          <p:spTgt spid="2">
                                            <p:txEl>
                                              <p:pRg st="3" end="3"/>
                                            </p:txEl>
                                          </p:spTgt>
                                        </p:tgtEl>
                                        <p:attrNameLst>
                                          <p:attrName>style.visibility</p:attrName>
                                        </p:attrNameLst>
                                      </p:cBhvr>
                                      <p:to>
                                        <p:strVal val="visible"/>
                                      </p:to>
                                    </p:set>
                                    <p:animEffect transition="in" filter="fade">
                                      <p:cBhvr>
                                        <p:cTn id="26" dur="500"/>
                                        <p:tgtEl>
                                          <p:spTgt spid="2">
                                            <p:txEl>
                                              <p:pRg st="3" end="3"/>
                                            </p:txEl>
                                          </p:spTgt>
                                        </p:tgtEl>
                                      </p:cBhvr>
                                    </p:animEffect>
                                  </p:childTnLst>
                                </p:cTn>
                              </p:par>
                            </p:childTnLst>
                          </p:cTn>
                        </p:par>
                        <p:par>
                          <p:cTn id="27" fill="hold">
                            <p:stCondLst>
                              <p:cond delay="5500"/>
                            </p:stCondLst>
                            <p:childTnLst>
                              <p:par>
                                <p:cTn id="28" presetID="10" presetClass="entr" presetSubtype="0" fill="hold" nodeType="afterEffect">
                                  <p:stCondLst>
                                    <p:cond delay="500"/>
                                  </p:stCondLst>
                                  <p:childTnLst>
                                    <p:set>
                                      <p:cBhvr>
                                        <p:cTn id="29" dur="1" fill="hold">
                                          <p:stCondLst>
                                            <p:cond delay="0"/>
                                          </p:stCondLst>
                                        </p:cTn>
                                        <p:tgtEl>
                                          <p:spTgt spid="2">
                                            <p:txEl>
                                              <p:pRg st="4" end="4"/>
                                            </p:txEl>
                                          </p:spTgt>
                                        </p:tgtEl>
                                        <p:attrNameLst>
                                          <p:attrName>style.visibility</p:attrName>
                                        </p:attrNameLst>
                                      </p:cBhvr>
                                      <p:to>
                                        <p:strVal val="visible"/>
                                      </p:to>
                                    </p:set>
                                    <p:animEffect transition="in" filter="fade">
                                      <p:cBhvr>
                                        <p:cTn id="30" dur="500"/>
                                        <p:tgtEl>
                                          <p:spTgt spid="2">
                                            <p:txEl>
                                              <p:pRg st="4" end="4"/>
                                            </p:txEl>
                                          </p:spTgt>
                                        </p:tgtEl>
                                      </p:cBhvr>
                                    </p:animEffect>
                                  </p:childTnLst>
                                </p:cTn>
                              </p:par>
                            </p:childTnLst>
                          </p:cTn>
                        </p:par>
                        <p:par>
                          <p:cTn id="31" fill="hold">
                            <p:stCondLst>
                              <p:cond delay="6500"/>
                            </p:stCondLst>
                            <p:childTnLst>
                              <p:par>
                                <p:cTn id="32" presetID="10" presetClass="entr" presetSubtype="0" fill="hold" nodeType="afterEffect">
                                  <p:stCondLst>
                                    <p:cond delay="500"/>
                                  </p:stCondLst>
                                  <p:childTnLst>
                                    <p:set>
                                      <p:cBhvr>
                                        <p:cTn id="33" dur="1" fill="hold">
                                          <p:stCondLst>
                                            <p:cond delay="0"/>
                                          </p:stCondLst>
                                        </p:cTn>
                                        <p:tgtEl>
                                          <p:spTgt spid="2">
                                            <p:txEl>
                                              <p:pRg st="5" end="5"/>
                                            </p:txEl>
                                          </p:spTgt>
                                        </p:tgtEl>
                                        <p:attrNameLst>
                                          <p:attrName>style.visibility</p:attrName>
                                        </p:attrNameLst>
                                      </p:cBhvr>
                                      <p:to>
                                        <p:strVal val="visible"/>
                                      </p:to>
                                    </p:set>
                                    <p:animEffect transition="in" filter="fade">
                                      <p:cBhvr>
                                        <p:cTn id="34" dur="500"/>
                                        <p:tgtEl>
                                          <p:spTgt spid="2">
                                            <p:txEl>
                                              <p:pRg st="5" end="5"/>
                                            </p:txEl>
                                          </p:spTgt>
                                        </p:tgtEl>
                                      </p:cBhvr>
                                    </p:animEffect>
                                  </p:childTnLst>
                                </p:cTn>
                              </p:par>
                            </p:childTnLst>
                          </p:cTn>
                        </p:par>
                        <p:par>
                          <p:cTn id="35" fill="hold">
                            <p:stCondLst>
                              <p:cond delay="7500"/>
                            </p:stCondLst>
                            <p:childTnLst>
                              <p:par>
                                <p:cTn id="36" presetID="10" presetClass="entr" presetSubtype="0" fill="hold" nodeType="afterEffect">
                                  <p:stCondLst>
                                    <p:cond delay="1250"/>
                                  </p:stCondLst>
                                  <p:childTnLst>
                                    <p:set>
                                      <p:cBhvr>
                                        <p:cTn id="37" dur="1" fill="hold">
                                          <p:stCondLst>
                                            <p:cond delay="0"/>
                                          </p:stCondLst>
                                        </p:cTn>
                                        <p:tgtEl>
                                          <p:spTgt spid="10">
                                            <p:txEl>
                                              <p:pRg st="0" end="0"/>
                                            </p:txEl>
                                          </p:spTgt>
                                        </p:tgtEl>
                                        <p:attrNameLst>
                                          <p:attrName>style.visibility</p:attrName>
                                        </p:attrNameLst>
                                      </p:cBhvr>
                                      <p:to>
                                        <p:strVal val="visible"/>
                                      </p:to>
                                    </p:set>
                                    <p:animEffect transition="in" filter="fade">
                                      <p:cBhvr>
                                        <p:cTn id="38" dur="500"/>
                                        <p:tgtEl>
                                          <p:spTgt spid="10">
                                            <p:txEl>
                                              <p:pRg st="0" end="0"/>
                                            </p:txEl>
                                          </p:spTgt>
                                        </p:tgtEl>
                                      </p:cBhvr>
                                    </p:animEffect>
                                  </p:childTnLst>
                                </p:cTn>
                              </p:par>
                            </p:childTnLst>
                          </p:cTn>
                        </p:par>
                        <p:par>
                          <p:cTn id="39" fill="hold">
                            <p:stCondLst>
                              <p:cond delay="9250"/>
                            </p:stCondLst>
                            <p:childTnLst>
                              <p:par>
                                <p:cTn id="40" presetID="10" presetClass="entr" presetSubtype="0" fill="hold" nodeType="afterEffect">
                                  <p:stCondLst>
                                    <p:cond delay="500"/>
                                  </p:stCondLst>
                                  <p:childTnLst>
                                    <p:set>
                                      <p:cBhvr>
                                        <p:cTn id="41" dur="1" fill="hold">
                                          <p:stCondLst>
                                            <p:cond delay="0"/>
                                          </p:stCondLst>
                                        </p:cTn>
                                        <p:tgtEl>
                                          <p:spTgt spid="10">
                                            <p:txEl>
                                              <p:pRg st="1" end="1"/>
                                            </p:txEl>
                                          </p:spTgt>
                                        </p:tgtEl>
                                        <p:attrNameLst>
                                          <p:attrName>style.visibility</p:attrName>
                                        </p:attrNameLst>
                                      </p:cBhvr>
                                      <p:to>
                                        <p:strVal val="visible"/>
                                      </p:to>
                                    </p:set>
                                    <p:animEffect transition="in" filter="fade">
                                      <p:cBhvr>
                                        <p:cTn id="42" dur="500"/>
                                        <p:tgtEl>
                                          <p:spTgt spid="10">
                                            <p:txEl>
                                              <p:pRg st="1" end="1"/>
                                            </p:txEl>
                                          </p:spTgt>
                                        </p:tgtEl>
                                      </p:cBhvr>
                                    </p:animEffect>
                                  </p:childTnLst>
                                </p:cTn>
                              </p:par>
                            </p:childTnLst>
                          </p:cTn>
                        </p:par>
                        <p:par>
                          <p:cTn id="43" fill="hold">
                            <p:stCondLst>
                              <p:cond delay="10250"/>
                            </p:stCondLst>
                            <p:childTnLst>
                              <p:par>
                                <p:cTn id="44" presetID="10" presetClass="entr" presetSubtype="0" fill="hold" nodeType="afterEffect">
                                  <p:stCondLst>
                                    <p:cond delay="500"/>
                                  </p:stCondLst>
                                  <p:childTnLst>
                                    <p:set>
                                      <p:cBhvr>
                                        <p:cTn id="45" dur="1" fill="hold">
                                          <p:stCondLst>
                                            <p:cond delay="0"/>
                                          </p:stCondLst>
                                        </p:cTn>
                                        <p:tgtEl>
                                          <p:spTgt spid="10">
                                            <p:txEl>
                                              <p:pRg st="2" end="2"/>
                                            </p:txEl>
                                          </p:spTgt>
                                        </p:tgtEl>
                                        <p:attrNameLst>
                                          <p:attrName>style.visibility</p:attrName>
                                        </p:attrNameLst>
                                      </p:cBhvr>
                                      <p:to>
                                        <p:strVal val="visible"/>
                                      </p:to>
                                    </p:set>
                                    <p:animEffect transition="in" filter="fade">
                                      <p:cBhvr>
                                        <p:cTn id="46" dur="500"/>
                                        <p:tgtEl>
                                          <p:spTgt spid="10">
                                            <p:txEl>
                                              <p:pRg st="2" end="2"/>
                                            </p:txEl>
                                          </p:spTgt>
                                        </p:tgtEl>
                                      </p:cBhvr>
                                    </p:animEffect>
                                  </p:childTnLst>
                                </p:cTn>
                              </p:par>
                            </p:childTnLst>
                          </p:cTn>
                        </p:par>
                        <p:par>
                          <p:cTn id="47" fill="hold">
                            <p:stCondLst>
                              <p:cond delay="11250"/>
                            </p:stCondLst>
                            <p:childTnLst>
                              <p:par>
                                <p:cTn id="48" presetID="10" presetClass="entr" presetSubtype="0" fill="hold" nodeType="afterEffect">
                                  <p:stCondLst>
                                    <p:cond delay="500"/>
                                  </p:stCondLst>
                                  <p:childTnLst>
                                    <p:set>
                                      <p:cBhvr>
                                        <p:cTn id="49" dur="1" fill="hold">
                                          <p:stCondLst>
                                            <p:cond delay="0"/>
                                          </p:stCondLst>
                                        </p:cTn>
                                        <p:tgtEl>
                                          <p:spTgt spid="10">
                                            <p:txEl>
                                              <p:pRg st="3" end="3"/>
                                            </p:txEl>
                                          </p:spTgt>
                                        </p:tgtEl>
                                        <p:attrNameLst>
                                          <p:attrName>style.visibility</p:attrName>
                                        </p:attrNameLst>
                                      </p:cBhvr>
                                      <p:to>
                                        <p:strVal val="visible"/>
                                      </p:to>
                                    </p:set>
                                    <p:animEffect transition="in" filter="fade">
                                      <p:cBhvr>
                                        <p:cTn id="50" dur="500"/>
                                        <p:tgtEl>
                                          <p:spTgt spid="10">
                                            <p:txEl>
                                              <p:pRg st="3" end="3"/>
                                            </p:txEl>
                                          </p:spTgt>
                                        </p:tgtEl>
                                      </p:cBhvr>
                                    </p:animEffect>
                                  </p:childTnLst>
                                </p:cTn>
                              </p:par>
                            </p:childTnLst>
                          </p:cTn>
                        </p:par>
                        <p:par>
                          <p:cTn id="51" fill="hold">
                            <p:stCondLst>
                              <p:cond delay="12250"/>
                            </p:stCondLst>
                            <p:childTnLst>
                              <p:par>
                                <p:cTn id="52" presetID="10" presetClass="entr" presetSubtype="0" fill="hold" nodeType="afterEffect">
                                  <p:stCondLst>
                                    <p:cond delay="500"/>
                                  </p:stCondLst>
                                  <p:childTnLst>
                                    <p:set>
                                      <p:cBhvr>
                                        <p:cTn id="53" dur="1" fill="hold">
                                          <p:stCondLst>
                                            <p:cond delay="0"/>
                                          </p:stCondLst>
                                        </p:cTn>
                                        <p:tgtEl>
                                          <p:spTgt spid="10">
                                            <p:txEl>
                                              <p:pRg st="4" end="4"/>
                                            </p:txEl>
                                          </p:spTgt>
                                        </p:tgtEl>
                                        <p:attrNameLst>
                                          <p:attrName>style.visibility</p:attrName>
                                        </p:attrNameLst>
                                      </p:cBhvr>
                                      <p:to>
                                        <p:strVal val="visible"/>
                                      </p:to>
                                    </p:set>
                                    <p:animEffect transition="in" filter="fade">
                                      <p:cBhvr>
                                        <p:cTn id="54" dur="500"/>
                                        <p:tgtEl>
                                          <p:spTgt spid="10">
                                            <p:txEl>
                                              <p:pRg st="4" end="4"/>
                                            </p:txEl>
                                          </p:spTgt>
                                        </p:tgtEl>
                                      </p:cBhvr>
                                    </p:animEffect>
                                  </p:childTnLst>
                                </p:cTn>
                              </p:par>
                            </p:childTnLst>
                          </p:cTn>
                        </p:par>
                        <p:par>
                          <p:cTn id="55" fill="hold">
                            <p:stCondLst>
                              <p:cond delay="13250"/>
                            </p:stCondLst>
                            <p:childTnLst>
                              <p:par>
                                <p:cTn id="56" presetID="10" presetClass="entr" presetSubtype="0" fill="hold" nodeType="afterEffect">
                                  <p:stCondLst>
                                    <p:cond delay="500"/>
                                  </p:stCondLst>
                                  <p:childTnLst>
                                    <p:set>
                                      <p:cBhvr>
                                        <p:cTn id="57" dur="1" fill="hold">
                                          <p:stCondLst>
                                            <p:cond delay="0"/>
                                          </p:stCondLst>
                                        </p:cTn>
                                        <p:tgtEl>
                                          <p:spTgt spid="10">
                                            <p:txEl>
                                              <p:pRg st="5" end="5"/>
                                            </p:txEl>
                                          </p:spTgt>
                                        </p:tgtEl>
                                        <p:attrNameLst>
                                          <p:attrName>style.visibility</p:attrName>
                                        </p:attrNameLst>
                                      </p:cBhvr>
                                      <p:to>
                                        <p:strVal val="visible"/>
                                      </p:to>
                                    </p:set>
                                    <p:animEffect transition="in" filter="fade">
                                      <p:cBhvr>
                                        <p:cTn id="58" dur="500"/>
                                        <p:tgtEl>
                                          <p:spTgt spid="10">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descr="Chart, bar chart&#10;&#10;Description automatically generated">
            <a:extLst>
              <a:ext uri="{FF2B5EF4-FFF2-40B4-BE49-F238E27FC236}">
                <a16:creationId xmlns:a16="http://schemas.microsoft.com/office/drawing/2014/main" id="{DBA08814-EACC-4F03-ADEA-F4ECCA5E458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33966" y="99599"/>
            <a:ext cx="5278571" cy="6192856"/>
          </a:xfrm>
          <a:prstGeom prst="rect">
            <a:avLst/>
          </a:prstGeom>
        </p:spPr>
      </p:pic>
      <p:pic>
        <p:nvPicPr>
          <p:cNvPr id="3" name="Picture 4">
            <a:extLst>
              <a:ext uri="{FF2B5EF4-FFF2-40B4-BE49-F238E27FC236}">
                <a16:creationId xmlns:a16="http://schemas.microsoft.com/office/drawing/2014/main" id="{0C408449-7E9F-43BA-890A-B8EB25446EE9}"/>
              </a:ext>
            </a:extLst>
          </p:cNvPr>
          <p:cNvPicPr>
            <a:picLocks noChangeAspect="1"/>
          </p:cNvPicPr>
          <p:nvPr/>
        </p:nvPicPr>
        <p:blipFill rotWithShape="1">
          <a:blip r:embed="rId5">
            <a:extLst>
              <a:ext uri="{28A0092B-C50C-407E-A947-70E740481C1C}">
                <a14:useLocalDpi xmlns:a14="http://schemas.microsoft.com/office/drawing/2010/main" val="0"/>
              </a:ext>
            </a:extLst>
          </a:blip>
          <a:srcRect l="968" r="968" b="665"/>
          <a:stretch/>
        </p:blipFill>
        <p:spPr>
          <a:xfrm>
            <a:off x="440471" y="99600"/>
            <a:ext cx="5234167" cy="6192856"/>
          </a:xfrm>
          <a:prstGeom prst="rect">
            <a:avLst/>
          </a:prstGeom>
        </p:spPr>
      </p:pic>
      <p:sp>
        <p:nvSpPr>
          <p:cNvPr id="2" name="Oval 1">
            <a:extLst>
              <a:ext uri="{FF2B5EF4-FFF2-40B4-BE49-F238E27FC236}">
                <a16:creationId xmlns:a16="http://schemas.microsoft.com/office/drawing/2014/main" id="{059B80B4-5EE3-42B2-982B-E85F84E7B443}"/>
              </a:ext>
            </a:extLst>
          </p:cNvPr>
          <p:cNvSpPr/>
          <p:nvPr/>
        </p:nvSpPr>
        <p:spPr>
          <a:xfrm>
            <a:off x="2622567" y="647751"/>
            <a:ext cx="729503" cy="252725"/>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C23CF9F7-93CF-4E63-8077-7541BF4FB3F5}"/>
              </a:ext>
            </a:extLst>
          </p:cNvPr>
          <p:cNvSpPr/>
          <p:nvPr/>
        </p:nvSpPr>
        <p:spPr>
          <a:xfrm>
            <a:off x="8243383" y="647751"/>
            <a:ext cx="729503" cy="261007"/>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B23827C7-C810-467E-A49C-ED6FFFD9AD9C}"/>
              </a:ext>
            </a:extLst>
          </p:cNvPr>
          <p:cNvSpPr/>
          <p:nvPr/>
        </p:nvSpPr>
        <p:spPr>
          <a:xfrm>
            <a:off x="6661925" y="5590479"/>
            <a:ext cx="799170" cy="743415"/>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CE067314-4318-4B80-8C97-3FF0EC3F7C39}"/>
              </a:ext>
            </a:extLst>
          </p:cNvPr>
          <p:cNvSpPr txBox="1"/>
          <p:nvPr/>
        </p:nvSpPr>
        <p:spPr>
          <a:xfrm>
            <a:off x="1686045" y="6411430"/>
            <a:ext cx="2743199"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b="1" dirty="0"/>
              <a:t>Cat Age Groups</a:t>
            </a:r>
            <a:endParaRPr lang="en-US" dirty="0"/>
          </a:p>
        </p:txBody>
      </p:sp>
      <p:sp>
        <p:nvSpPr>
          <p:cNvPr id="10" name="TextBox 9">
            <a:extLst>
              <a:ext uri="{FF2B5EF4-FFF2-40B4-BE49-F238E27FC236}">
                <a16:creationId xmlns:a16="http://schemas.microsoft.com/office/drawing/2014/main" id="{68379C2A-470A-4707-8216-98CF73647605}"/>
              </a:ext>
            </a:extLst>
          </p:cNvPr>
          <p:cNvSpPr txBox="1"/>
          <p:nvPr/>
        </p:nvSpPr>
        <p:spPr>
          <a:xfrm>
            <a:off x="7301653" y="6411430"/>
            <a:ext cx="2743199"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b="1" dirty="0"/>
              <a:t>Dog Age Groups</a:t>
            </a:r>
            <a:endParaRPr lang="en-US" dirty="0"/>
          </a:p>
        </p:txBody>
      </p:sp>
    </p:spTree>
    <p:custDataLst>
      <p:tags r:id="rId1"/>
    </p:custDataLst>
    <p:extLst>
      <p:ext uri="{BB962C8B-B14F-4D97-AF65-F5344CB8AC3E}">
        <p14:creationId xmlns:p14="http://schemas.microsoft.com/office/powerpoint/2010/main" val="4194577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par>
                          <p:cTn id="11" fill="hold">
                            <p:stCondLst>
                              <p:cond delay="1000"/>
                            </p:stCondLst>
                            <p:childTnLst>
                              <p:par>
                                <p:cTn id="12" presetID="10" presetClass="entr" presetSubtype="0" fill="hold" nodeType="afterEffect">
                                  <p:stCondLst>
                                    <p:cond delay="10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par>
                                <p:cTn id="15" presetID="10" presetClass="entr" presetSubtype="0" fill="hold" grpId="0" nodeType="withEffect">
                                  <p:stCondLst>
                                    <p:cond delay="100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1" fill="hold" grpId="0" nodeType="clickEffect">
                                  <p:stCondLst>
                                    <p:cond delay="0"/>
                                  </p:stCondLst>
                                  <p:childTnLst>
                                    <p:set>
                                      <p:cBhvr>
                                        <p:cTn id="21" dur="1" fill="hold">
                                          <p:stCondLst>
                                            <p:cond delay="0"/>
                                          </p:stCondLst>
                                        </p:cTn>
                                        <p:tgtEl>
                                          <p:spTgt spid="2"/>
                                        </p:tgtEl>
                                        <p:attrNameLst>
                                          <p:attrName>style.visibility</p:attrName>
                                        </p:attrNameLst>
                                      </p:cBhvr>
                                      <p:to>
                                        <p:strVal val="visible"/>
                                      </p:to>
                                    </p:set>
                                    <p:anim calcmode="lin" valueType="num">
                                      <p:cBhvr additive="base">
                                        <p:cTn id="22" dur="500" fill="hold"/>
                                        <p:tgtEl>
                                          <p:spTgt spid="2"/>
                                        </p:tgtEl>
                                        <p:attrNameLst>
                                          <p:attrName>ppt_x</p:attrName>
                                        </p:attrNameLst>
                                      </p:cBhvr>
                                      <p:tavLst>
                                        <p:tav tm="0">
                                          <p:val>
                                            <p:strVal val="#ppt_x"/>
                                          </p:val>
                                        </p:tav>
                                        <p:tav tm="100000">
                                          <p:val>
                                            <p:strVal val="#ppt_x"/>
                                          </p:val>
                                        </p:tav>
                                      </p:tavLst>
                                    </p:anim>
                                    <p:anim calcmode="lin" valueType="num">
                                      <p:cBhvr additive="base">
                                        <p:cTn id="23" dur="500" fill="hold"/>
                                        <p:tgtEl>
                                          <p:spTgt spid="2"/>
                                        </p:tgtEl>
                                        <p:attrNameLst>
                                          <p:attrName>ppt_y</p:attrName>
                                        </p:attrNameLst>
                                      </p:cBhvr>
                                      <p:tavLst>
                                        <p:tav tm="0">
                                          <p:val>
                                            <p:strVal val="0-#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1" fill="hold" grpId="0" nodeType="clickEffect">
                                  <p:stCondLst>
                                    <p:cond delay="0"/>
                                  </p:stCondLst>
                                  <p:childTnLst>
                                    <p:set>
                                      <p:cBhvr>
                                        <p:cTn id="27" dur="1" fill="hold">
                                          <p:stCondLst>
                                            <p:cond delay="0"/>
                                          </p:stCondLst>
                                        </p:cTn>
                                        <p:tgtEl>
                                          <p:spTgt spid="7"/>
                                        </p:tgtEl>
                                        <p:attrNameLst>
                                          <p:attrName>style.visibility</p:attrName>
                                        </p:attrNameLst>
                                      </p:cBhvr>
                                      <p:to>
                                        <p:strVal val="visible"/>
                                      </p:to>
                                    </p:set>
                                    <p:anim calcmode="lin" valueType="num">
                                      <p:cBhvr additive="base">
                                        <p:cTn id="28" dur="500" fill="hold"/>
                                        <p:tgtEl>
                                          <p:spTgt spid="7"/>
                                        </p:tgtEl>
                                        <p:attrNameLst>
                                          <p:attrName>ppt_x</p:attrName>
                                        </p:attrNameLst>
                                      </p:cBhvr>
                                      <p:tavLst>
                                        <p:tav tm="0">
                                          <p:val>
                                            <p:strVal val="#ppt_x"/>
                                          </p:val>
                                        </p:tav>
                                        <p:tav tm="100000">
                                          <p:val>
                                            <p:strVal val="#ppt_x"/>
                                          </p:val>
                                        </p:tav>
                                      </p:tavLst>
                                    </p:anim>
                                    <p:anim calcmode="lin" valueType="num">
                                      <p:cBhvr additive="base">
                                        <p:cTn id="29" dur="500" fill="hold"/>
                                        <p:tgtEl>
                                          <p:spTgt spid="7"/>
                                        </p:tgtEl>
                                        <p:attrNameLst>
                                          <p:attrName>ppt_y</p:attrName>
                                        </p:attrNameLst>
                                      </p:cBhvr>
                                      <p:tavLst>
                                        <p:tav tm="0">
                                          <p:val>
                                            <p:strVal val="0-#ppt_h/2"/>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6"/>
                                        </p:tgtEl>
                                        <p:attrNameLst>
                                          <p:attrName>style.visibility</p:attrName>
                                        </p:attrNameLst>
                                      </p:cBhvr>
                                      <p:to>
                                        <p:strVal val="visible"/>
                                      </p:to>
                                    </p:set>
                                    <p:animEffect transition="in" filter="fade">
                                      <p:cBhvr>
                                        <p:cTn id="3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7" grpId="0" animBg="1"/>
      <p:bldP spid="6" grpId="0" animBg="1"/>
      <p:bldP spid="9" grpId="0"/>
      <p:bldP spid="10"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5" descr="Chart, bar chart&#10;&#10;Description automatically generated">
            <a:extLst>
              <a:ext uri="{FF2B5EF4-FFF2-40B4-BE49-F238E27FC236}">
                <a16:creationId xmlns:a16="http://schemas.microsoft.com/office/drawing/2014/main" id="{716DFEF2-CE82-4CBF-AA43-E4DCCD92D547}"/>
              </a:ext>
            </a:extLst>
          </p:cNvPr>
          <p:cNvPicPr>
            <a:picLocks noChangeAspect="1"/>
          </p:cNvPicPr>
          <p:nvPr/>
        </p:nvPicPr>
        <p:blipFill rotWithShape="1">
          <a:blip r:embed="rId4"/>
          <a:srcRect t="5650" r="1343" b="-377"/>
          <a:stretch/>
        </p:blipFill>
        <p:spPr>
          <a:xfrm>
            <a:off x="421580" y="1456688"/>
            <a:ext cx="11326919" cy="4860392"/>
          </a:xfrm>
          <a:prstGeom prst="rect">
            <a:avLst/>
          </a:prstGeom>
        </p:spPr>
      </p:pic>
      <p:sp>
        <p:nvSpPr>
          <p:cNvPr id="2" name="Text Placeholder 2">
            <a:extLst>
              <a:ext uri="{FF2B5EF4-FFF2-40B4-BE49-F238E27FC236}">
                <a16:creationId xmlns:a16="http://schemas.microsoft.com/office/drawing/2014/main" id="{895719D7-EC15-4FE6-9B07-1FFE51F29F53}"/>
              </a:ext>
            </a:extLst>
          </p:cNvPr>
          <p:cNvSpPr txBox="1">
            <a:spLocks/>
          </p:cNvSpPr>
          <p:nvPr/>
        </p:nvSpPr>
        <p:spPr>
          <a:xfrm>
            <a:off x="1566551" y="214545"/>
            <a:ext cx="9039207" cy="954540"/>
          </a:xfrm>
          <a:prstGeom prst="rect">
            <a:avLst/>
          </a:prstGeom>
          <a:ln w="28575">
            <a:noFill/>
          </a:ln>
        </p:spPr>
        <p:txBody>
          <a:bodyPr vert="horz" lIns="91440" tIns="45720" rIns="91440" bIns="45720" rtlCol="0" anchor="ctr">
            <a:normAutofit/>
          </a:bodyPr>
          <a:lstStyle>
            <a:lvl1pPr marL="0" indent="0" algn="l" defTabSz="914400" rtl="0" eaLnBrk="1" latinLnBrk="0" hangingPunct="1">
              <a:lnSpc>
                <a:spcPct val="85000"/>
              </a:lnSpc>
              <a:spcBef>
                <a:spcPts val="1300"/>
              </a:spcBef>
              <a:buFont typeface="Arial" pitchFamily="34" charset="0"/>
              <a:buNone/>
              <a:defRPr sz="2200" b="0" kern="1200" cap="all" baseline="0">
                <a:solidFill>
                  <a:schemeClr val="tx1">
                    <a:lumMod val="85000"/>
                    <a:lumOff val="15000"/>
                  </a:schemeClr>
                </a:solidFill>
                <a:latin typeface="+mj-lt"/>
                <a:ea typeface="+mn-ea"/>
                <a:cs typeface="+mn-cs"/>
              </a:defRPr>
            </a:lvl1pPr>
            <a:lvl2pPr marL="457200" indent="0" algn="l" defTabSz="914400" rtl="0" eaLnBrk="1" latinLnBrk="0" hangingPunct="1">
              <a:lnSpc>
                <a:spcPct val="85000"/>
              </a:lnSpc>
              <a:spcBef>
                <a:spcPts val="600"/>
              </a:spcBef>
              <a:buFont typeface="Arial" pitchFamily="34" charset="0"/>
              <a:buNone/>
              <a:defRPr sz="2000" b="1" kern="1200">
                <a:solidFill>
                  <a:schemeClr val="tx1">
                    <a:lumMod val="85000"/>
                    <a:lumOff val="15000"/>
                  </a:schemeClr>
                </a:solidFill>
                <a:latin typeface="+mn-lt"/>
                <a:ea typeface="+mn-ea"/>
                <a:cs typeface="+mn-cs"/>
              </a:defRPr>
            </a:lvl2pPr>
            <a:lvl3pPr marL="914400" indent="0" algn="l" defTabSz="914400" rtl="0" eaLnBrk="1" latinLnBrk="0" hangingPunct="1">
              <a:lnSpc>
                <a:spcPct val="85000"/>
              </a:lnSpc>
              <a:spcBef>
                <a:spcPts val="600"/>
              </a:spcBef>
              <a:buFont typeface="Arial" pitchFamily="34" charset="0"/>
              <a:buNone/>
              <a:defRPr sz="1800" b="1" i="1" kern="1200">
                <a:solidFill>
                  <a:schemeClr val="tx1">
                    <a:lumMod val="85000"/>
                    <a:lumOff val="15000"/>
                  </a:schemeClr>
                </a:solidFill>
                <a:latin typeface="+mn-lt"/>
                <a:ea typeface="+mn-ea"/>
                <a:cs typeface="+mn-cs"/>
              </a:defRPr>
            </a:lvl3pPr>
            <a:lvl4pPr marL="1371600" indent="0" algn="l" defTabSz="914400" rtl="0" eaLnBrk="1" latinLnBrk="0" hangingPunct="1">
              <a:lnSpc>
                <a:spcPct val="85000"/>
              </a:lnSpc>
              <a:spcBef>
                <a:spcPts val="600"/>
              </a:spcBef>
              <a:buFont typeface="Arial" pitchFamily="34" charset="0"/>
              <a:buNone/>
              <a:defRPr sz="1600" b="1" kern="1200">
                <a:solidFill>
                  <a:schemeClr val="tx1">
                    <a:lumMod val="85000"/>
                    <a:lumOff val="15000"/>
                  </a:schemeClr>
                </a:solidFill>
                <a:latin typeface="+mn-lt"/>
                <a:ea typeface="+mn-ea"/>
                <a:cs typeface="+mn-cs"/>
              </a:defRPr>
            </a:lvl4pPr>
            <a:lvl5pPr marL="1828800" indent="0" algn="l" defTabSz="914400" rtl="0" eaLnBrk="1" latinLnBrk="0" hangingPunct="1">
              <a:lnSpc>
                <a:spcPct val="85000"/>
              </a:lnSpc>
              <a:spcBef>
                <a:spcPts val="600"/>
              </a:spcBef>
              <a:buFont typeface="Arial" pitchFamily="34" charset="0"/>
              <a:buNone/>
              <a:defRPr sz="1600" b="1" kern="1200">
                <a:solidFill>
                  <a:schemeClr val="tx1">
                    <a:lumMod val="85000"/>
                    <a:lumOff val="15000"/>
                  </a:schemeClr>
                </a:solidFill>
                <a:latin typeface="+mn-lt"/>
                <a:ea typeface="+mn-ea"/>
                <a:cs typeface="+mn-cs"/>
              </a:defRPr>
            </a:lvl5pPr>
            <a:lvl6pPr marL="2286000" indent="0" algn="l" defTabSz="914400" rtl="0" eaLnBrk="1" latinLnBrk="0" hangingPunct="1">
              <a:lnSpc>
                <a:spcPct val="85000"/>
              </a:lnSpc>
              <a:spcBef>
                <a:spcPts val="600"/>
              </a:spcBef>
              <a:buFont typeface="Arial" pitchFamily="34" charset="0"/>
              <a:buNone/>
              <a:defRPr sz="1600" b="1" kern="1200">
                <a:solidFill>
                  <a:schemeClr val="tx1">
                    <a:lumMod val="85000"/>
                    <a:lumOff val="15000"/>
                  </a:schemeClr>
                </a:solidFill>
                <a:latin typeface="+mn-lt"/>
                <a:ea typeface="+mn-ea"/>
                <a:cs typeface="+mn-cs"/>
              </a:defRPr>
            </a:lvl6pPr>
            <a:lvl7pPr marL="2743200" indent="0" algn="l" defTabSz="914400" rtl="0" eaLnBrk="1" latinLnBrk="0" hangingPunct="1">
              <a:lnSpc>
                <a:spcPct val="85000"/>
              </a:lnSpc>
              <a:spcBef>
                <a:spcPts val="600"/>
              </a:spcBef>
              <a:buFont typeface="Arial" pitchFamily="34" charset="0"/>
              <a:buNone/>
              <a:defRPr sz="1600" b="1" kern="1200">
                <a:solidFill>
                  <a:schemeClr val="tx1">
                    <a:lumMod val="85000"/>
                    <a:lumOff val="15000"/>
                  </a:schemeClr>
                </a:solidFill>
                <a:latin typeface="+mn-lt"/>
                <a:ea typeface="+mn-ea"/>
                <a:cs typeface="+mn-cs"/>
              </a:defRPr>
            </a:lvl7pPr>
            <a:lvl8pPr marL="3200400" indent="0" algn="l" defTabSz="914400" rtl="0" eaLnBrk="1" latinLnBrk="0" hangingPunct="1">
              <a:lnSpc>
                <a:spcPct val="85000"/>
              </a:lnSpc>
              <a:spcBef>
                <a:spcPts val="600"/>
              </a:spcBef>
              <a:buFont typeface="Arial" pitchFamily="34" charset="0"/>
              <a:buNone/>
              <a:defRPr sz="1600" b="1" kern="1200">
                <a:solidFill>
                  <a:schemeClr val="tx1">
                    <a:lumMod val="85000"/>
                    <a:lumOff val="15000"/>
                  </a:schemeClr>
                </a:solidFill>
                <a:latin typeface="+mn-lt"/>
                <a:ea typeface="+mn-ea"/>
                <a:cs typeface="+mn-cs"/>
              </a:defRPr>
            </a:lvl8pPr>
            <a:lvl9pPr marL="3657600" indent="0" algn="l" defTabSz="914400" rtl="0" eaLnBrk="1" latinLnBrk="0" hangingPunct="1">
              <a:lnSpc>
                <a:spcPct val="85000"/>
              </a:lnSpc>
              <a:spcBef>
                <a:spcPts val="600"/>
              </a:spcBef>
              <a:buFont typeface="Arial" pitchFamily="34" charset="0"/>
              <a:buNone/>
              <a:defRPr sz="1600" b="1" kern="1200">
                <a:solidFill>
                  <a:schemeClr val="tx1">
                    <a:lumMod val="85000"/>
                    <a:lumOff val="15000"/>
                  </a:schemeClr>
                </a:solidFill>
                <a:latin typeface="+mn-lt"/>
                <a:ea typeface="+mn-ea"/>
                <a:cs typeface="+mn-cs"/>
              </a:defRPr>
            </a:lvl9pPr>
          </a:lstStyle>
          <a:p>
            <a:pPr algn="ctr"/>
            <a:r>
              <a:rPr lang="en-US" sz="5400" b="1" cap="none" spc="-120" dirty="0">
                <a:solidFill>
                  <a:schemeClr val="accent1"/>
                </a:solidFill>
                <a:ea typeface="+mj-ea"/>
                <a:cs typeface="Calibri Light"/>
              </a:rPr>
              <a:t>Top 10 Cat Shelter Intake Reasons</a:t>
            </a:r>
            <a:endParaRPr lang="en-US" dirty="0">
              <a:solidFill>
                <a:schemeClr val="accent1"/>
              </a:solidFill>
              <a:ea typeface="+mj-ea"/>
            </a:endParaRPr>
          </a:p>
        </p:txBody>
      </p:sp>
      <p:sp>
        <p:nvSpPr>
          <p:cNvPr id="6" name="Rectangle: Rounded Corners 5">
            <a:extLst>
              <a:ext uri="{FF2B5EF4-FFF2-40B4-BE49-F238E27FC236}">
                <a16:creationId xmlns:a16="http://schemas.microsoft.com/office/drawing/2014/main" id="{8E276B18-4E35-4BB7-91DC-A88FA5F2B254}"/>
              </a:ext>
            </a:extLst>
          </p:cNvPr>
          <p:cNvSpPr/>
          <p:nvPr/>
        </p:nvSpPr>
        <p:spPr>
          <a:xfrm>
            <a:off x="2528046" y="1613647"/>
            <a:ext cx="502023" cy="284592"/>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105B2DE2-AD42-4732-A9CA-CB4768EB1D8B}"/>
              </a:ext>
            </a:extLst>
          </p:cNvPr>
          <p:cNvSpPr/>
          <p:nvPr/>
        </p:nvSpPr>
        <p:spPr>
          <a:xfrm>
            <a:off x="1315539" y="2043546"/>
            <a:ext cx="1714530" cy="284592"/>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Rounded Corners 14">
            <a:extLst>
              <a:ext uri="{FF2B5EF4-FFF2-40B4-BE49-F238E27FC236}">
                <a16:creationId xmlns:a16="http://schemas.microsoft.com/office/drawing/2014/main" id="{6BFF2C06-B28B-48EC-A586-6695A073DF27}"/>
              </a:ext>
            </a:extLst>
          </p:cNvPr>
          <p:cNvSpPr/>
          <p:nvPr/>
        </p:nvSpPr>
        <p:spPr>
          <a:xfrm>
            <a:off x="458274" y="2454702"/>
            <a:ext cx="2571795" cy="284592"/>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15">
            <a:extLst>
              <a:ext uri="{FF2B5EF4-FFF2-40B4-BE49-F238E27FC236}">
                <a16:creationId xmlns:a16="http://schemas.microsoft.com/office/drawing/2014/main" id="{E9842895-0033-4610-BC7B-7AD67A9F7D05}"/>
              </a:ext>
            </a:extLst>
          </p:cNvPr>
          <p:cNvSpPr/>
          <p:nvPr/>
        </p:nvSpPr>
        <p:spPr>
          <a:xfrm>
            <a:off x="914400" y="2865858"/>
            <a:ext cx="2115669" cy="284592"/>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2129370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fade">
                                      <p:cBhvr>
                                        <p:cTn id="3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4" grpId="0" animBg="1"/>
      <p:bldP spid="15" grpId="0" animBg="1"/>
      <p:bldP spid="16"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3" descr="Chart, bar chart&#10;&#10;Description automatically generated">
            <a:extLst>
              <a:ext uri="{FF2B5EF4-FFF2-40B4-BE49-F238E27FC236}">
                <a16:creationId xmlns:a16="http://schemas.microsoft.com/office/drawing/2014/main" id="{5473F72B-563B-4391-A322-5AB17A22473A}"/>
              </a:ext>
            </a:extLst>
          </p:cNvPr>
          <p:cNvPicPr>
            <a:picLocks noChangeAspect="1"/>
          </p:cNvPicPr>
          <p:nvPr/>
        </p:nvPicPr>
        <p:blipFill rotWithShape="1">
          <a:blip r:embed="rId4"/>
          <a:srcRect l="85" t="5871" b="189"/>
          <a:stretch/>
        </p:blipFill>
        <p:spPr>
          <a:xfrm>
            <a:off x="472929" y="1482074"/>
            <a:ext cx="11394333" cy="4780692"/>
          </a:xfrm>
          <a:prstGeom prst="rect">
            <a:avLst/>
          </a:prstGeom>
        </p:spPr>
      </p:pic>
      <p:sp>
        <p:nvSpPr>
          <p:cNvPr id="4" name="Text Placeholder 2">
            <a:extLst>
              <a:ext uri="{FF2B5EF4-FFF2-40B4-BE49-F238E27FC236}">
                <a16:creationId xmlns:a16="http://schemas.microsoft.com/office/drawing/2014/main" id="{5B6CC62A-C434-4979-9795-A0C432F813F7}"/>
              </a:ext>
            </a:extLst>
          </p:cNvPr>
          <p:cNvSpPr txBox="1">
            <a:spLocks/>
          </p:cNvSpPr>
          <p:nvPr/>
        </p:nvSpPr>
        <p:spPr>
          <a:xfrm>
            <a:off x="1518323" y="214545"/>
            <a:ext cx="9145308" cy="964185"/>
          </a:xfrm>
          <a:prstGeom prst="rect">
            <a:avLst/>
          </a:prstGeom>
          <a:ln w="28575">
            <a:noFill/>
          </a:ln>
        </p:spPr>
        <p:txBody>
          <a:bodyPr vert="horz" lIns="91440" tIns="45720" rIns="91440" bIns="45720" rtlCol="0" anchor="ctr">
            <a:normAutofit/>
          </a:bodyPr>
          <a:lstStyle>
            <a:lvl1pPr marL="0" indent="0" algn="l" defTabSz="914400" rtl="0" eaLnBrk="1" latinLnBrk="0" hangingPunct="1">
              <a:lnSpc>
                <a:spcPct val="85000"/>
              </a:lnSpc>
              <a:spcBef>
                <a:spcPts val="1300"/>
              </a:spcBef>
              <a:buFont typeface="Arial" pitchFamily="34" charset="0"/>
              <a:buNone/>
              <a:defRPr sz="2200" b="0" kern="1200" cap="all" baseline="0">
                <a:solidFill>
                  <a:schemeClr val="tx1">
                    <a:lumMod val="85000"/>
                    <a:lumOff val="15000"/>
                  </a:schemeClr>
                </a:solidFill>
                <a:latin typeface="+mj-lt"/>
                <a:ea typeface="+mn-ea"/>
                <a:cs typeface="+mn-cs"/>
              </a:defRPr>
            </a:lvl1pPr>
            <a:lvl2pPr marL="457200" indent="0" algn="l" defTabSz="914400" rtl="0" eaLnBrk="1" latinLnBrk="0" hangingPunct="1">
              <a:lnSpc>
                <a:spcPct val="85000"/>
              </a:lnSpc>
              <a:spcBef>
                <a:spcPts val="600"/>
              </a:spcBef>
              <a:buFont typeface="Arial" pitchFamily="34" charset="0"/>
              <a:buNone/>
              <a:defRPr sz="2000" b="1" kern="1200">
                <a:solidFill>
                  <a:schemeClr val="tx1">
                    <a:lumMod val="85000"/>
                    <a:lumOff val="15000"/>
                  </a:schemeClr>
                </a:solidFill>
                <a:latin typeface="+mn-lt"/>
                <a:ea typeface="+mn-ea"/>
                <a:cs typeface="+mn-cs"/>
              </a:defRPr>
            </a:lvl2pPr>
            <a:lvl3pPr marL="914400" indent="0" algn="l" defTabSz="914400" rtl="0" eaLnBrk="1" latinLnBrk="0" hangingPunct="1">
              <a:lnSpc>
                <a:spcPct val="85000"/>
              </a:lnSpc>
              <a:spcBef>
                <a:spcPts val="600"/>
              </a:spcBef>
              <a:buFont typeface="Arial" pitchFamily="34" charset="0"/>
              <a:buNone/>
              <a:defRPr sz="1800" b="1" i="1" kern="1200">
                <a:solidFill>
                  <a:schemeClr val="tx1">
                    <a:lumMod val="85000"/>
                    <a:lumOff val="15000"/>
                  </a:schemeClr>
                </a:solidFill>
                <a:latin typeface="+mn-lt"/>
                <a:ea typeface="+mn-ea"/>
                <a:cs typeface="+mn-cs"/>
              </a:defRPr>
            </a:lvl3pPr>
            <a:lvl4pPr marL="1371600" indent="0" algn="l" defTabSz="914400" rtl="0" eaLnBrk="1" latinLnBrk="0" hangingPunct="1">
              <a:lnSpc>
                <a:spcPct val="85000"/>
              </a:lnSpc>
              <a:spcBef>
                <a:spcPts val="600"/>
              </a:spcBef>
              <a:buFont typeface="Arial" pitchFamily="34" charset="0"/>
              <a:buNone/>
              <a:defRPr sz="1600" b="1" kern="1200">
                <a:solidFill>
                  <a:schemeClr val="tx1">
                    <a:lumMod val="85000"/>
                    <a:lumOff val="15000"/>
                  </a:schemeClr>
                </a:solidFill>
                <a:latin typeface="+mn-lt"/>
                <a:ea typeface="+mn-ea"/>
                <a:cs typeface="+mn-cs"/>
              </a:defRPr>
            </a:lvl4pPr>
            <a:lvl5pPr marL="1828800" indent="0" algn="l" defTabSz="914400" rtl="0" eaLnBrk="1" latinLnBrk="0" hangingPunct="1">
              <a:lnSpc>
                <a:spcPct val="85000"/>
              </a:lnSpc>
              <a:spcBef>
                <a:spcPts val="600"/>
              </a:spcBef>
              <a:buFont typeface="Arial" pitchFamily="34" charset="0"/>
              <a:buNone/>
              <a:defRPr sz="1600" b="1" kern="1200">
                <a:solidFill>
                  <a:schemeClr val="tx1">
                    <a:lumMod val="85000"/>
                    <a:lumOff val="15000"/>
                  </a:schemeClr>
                </a:solidFill>
                <a:latin typeface="+mn-lt"/>
                <a:ea typeface="+mn-ea"/>
                <a:cs typeface="+mn-cs"/>
              </a:defRPr>
            </a:lvl5pPr>
            <a:lvl6pPr marL="2286000" indent="0" algn="l" defTabSz="914400" rtl="0" eaLnBrk="1" latinLnBrk="0" hangingPunct="1">
              <a:lnSpc>
                <a:spcPct val="85000"/>
              </a:lnSpc>
              <a:spcBef>
                <a:spcPts val="600"/>
              </a:spcBef>
              <a:buFont typeface="Arial" pitchFamily="34" charset="0"/>
              <a:buNone/>
              <a:defRPr sz="1600" b="1" kern="1200">
                <a:solidFill>
                  <a:schemeClr val="tx1">
                    <a:lumMod val="85000"/>
                    <a:lumOff val="15000"/>
                  </a:schemeClr>
                </a:solidFill>
                <a:latin typeface="+mn-lt"/>
                <a:ea typeface="+mn-ea"/>
                <a:cs typeface="+mn-cs"/>
              </a:defRPr>
            </a:lvl6pPr>
            <a:lvl7pPr marL="2743200" indent="0" algn="l" defTabSz="914400" rtl="0" eaLnBrk="1" latinLnBrk="0" hangingPunct="1">
              <a:lnSpc>
                <a:spcPct val="85000"/>
              </a:lnSpc>
              <a:spcBef>
                <a:spcPts val="600"/>
              </a:spcBef>
              <a:buFont typeface="Arial" pitchFamily="34" charset="0"/>
              <a:buNone/>
              <a:defRPr sz="1600" b="1" kern="1200">
                <a:solidFill>
                  <a:schemeClr val="tx1">
                    <a:lumMod val="85000"/>
                    <a:lumOff val="15000"/>
                  </a:schemeClr>
                </a:solidFill>
                <a:latin typeface="+mn-lt"/>
                <a:ea typeface="+mn-ea"/>
                <a:cs typeface="+mn-cs"/>
              </a:defRPr>
            </a:lvl7pPr>
            <a:lvl8pPr marL="3200400" indent="0" algn="l" defTabSz="914400" rtl="0" eaLnBrk="1" latinLnBrk="0" hangingPunct="1">
              <a:lnSpc>
                <a:spcPct val="85000"/>
              </a:lnSpc>
              <a:spcBef>
                <a:spcPts val="600"/>
              </a:spcBef>
              <a:buFont typeface="Arial" pitchFamily="34" charset="0"/>
              <a:buNone/>
              <a:defRPr sz="1600" b="1" kern="1200">
                <a:solidFill>
                  <a:schemeClr val="tx1">
                    <a:lumMod val="85000"/>
                    <a:lumOff val="15000"/>
                  </a:schemeClr>
                </a:solidFill>
                <a:latin typeface="+mn-lt"/>
                <a:ea typeface="+mn-ea"/>
                <a:cs typeface="+mn-cs"/>
              </a:defRPr>
            </a:lvl8pPr>
            <a:lvl9pPr marL="3657600" indent="0" algn="l" defTabSz="914400" rtl="0" eaLnBrk="1" latinLnBrk="0" hangingPunct="1">
              <a:lnSpc>
                <a:spcPct val="85000"/>
              </a:lnSpc>
              <a:spcBef>
                <a:spcPts val="600"/>
              </a:spcBef>
              <a:buFont typeface="Arial" pitchFamily="34" charset="0"/>
              <a:buNone/>
              <a:defRPr sz="1600" b="1" kern="1200">
                <a:solidFill>
                  <a:schemeClr val="tx1">
                    <a:lumMod val="85000"/>
                    <a:lumOff val="15000"/>
                  </a:schemeClr>
                </a:solidFill>
                <a:latin typeface="+mn-lt"/>
                <a:ea typeface="+mn-ea"/>
                <a:cs typeface="+mn-cs"/>
              </a:defRPr>
            </a:lvl9pPr>
          </a:lstStyle>
          <a:p>
            <a:pPr algn="ctr"/>
            <a:r>
              <a:rPr lang="en-US" sz="5400" b="1" cap="none" spc="-120" dirty="0">
                <a:solidFill>
                  <a:schemeClr val="accent1"/>
                </a:solidFill>
                <a:ea typeface="+mj-ea"/>
                <a:cs typeface="Calibri Light"/>
              </a:rPr>
              <a:t>Top 10 Dog Shelter Intake Reasons</a:t>
            </a:r>
            <a:endParaRPr lang="en-US" dirty="0">
              <a:solidFill>
                <a:schemeClr val="accent1"/>
              </a:solidFill>
              <a:ea typeface="+mj-ea"/>
            </a:endParaRPr>
          </a:p>
        </p:txBody>
      </p:sp>
      <p:sp>
        <p:nvSpPr>
          <p:cNvPr id="9" name="Rectangle: Rounded Corners 8">
            <a:extLst>
              <a:ext uri="{FF2B5EF4-FFF2-40B4-BE49-F238E27FC236}">
                <a16:creationId xmlns:a16="http://schemas.microsoft.com/office/drawing/2014/main" id="{02520C0A-9280-4327-835E-C75AFC899520}"/>
              </a:ext>
            </a:extLst>
          </p:cNvPr>
          <p:cNvSpPr/>
          <p:nvPr/>
        </p:nvSpPr>
        <p:spPr>
          <a:xfrm>
            <a:off x="2554940" y="1613647"/>
            <a:ext cx="502023" cy="284592"/>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9B2FA67C-6B37-4AF0-963F-210A5E0A4A33}"/>
              </a:ext>
            </a:extLst>
          </p:cNvPr>
          <p:cNvSpPr/>
          <p:nvPr/>
        </p:nvSpPr>
        <p:spPr>
          <a:xfrm>
            <a:off x="485168" y="2029812"/>
            <a:ext cx="2571795" cy="284592"/>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FDE0372B-81AD-4B23-8FDD-A96129DDD5E5}"/>
              </a:ext>
            </a:extLst>
          </p:cNvPr>
          <p:cNvSpPr/>
          <p:nvPr/>
        </p:nvSpPr>
        <p:spPr>
          <a:xfrm>
            <a:off x="2052917" y="2445977"/>
            <a:ext cx="1004046" cy="284592"/>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AFB71512-9FB5-44E3-A603-FFE776D85856}"/>
              </a:ext>
            </a:extLst>
          </p:cNvPr>
          <p:cNvSpPr/>
          <p:nvPr/>
        </p:nvSpPr>
        <p:spPr>
          <a:xfrm>
            <a:off x="2438399" y="2868319"/>
            <a:ext cx="618563" cy="284592"/>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3739615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2" grpId="0" animBg="1"/>
      <p:bldP spid="13"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4" descr="Chart, line chart&#10;&#10;Description automatically generated">
            <a:extLst>
              <a:ext uri="{FF2B5EF4-FFF2-40B4-BE49-F238E27FC236}">
                <a16:creationId xmlns:a16="http://schemas.microsoft.com/office/drawing/2014/main" id="{88C2E926-8D37-44B9-A5EF-696D2E13BB43}"/>
              </a:ext>
            </a:extLst>
          </p:cNvPr>
          <p:cNvPicPr>
            <a:picLocks noChangeAspect="1"/>
          </p:cNvPicPr>
          <p:nvPr/>
        </p:nvPicPr>
        <p:blipFill rotWithShape="1">
          <a:blip r:embed="rId4"/>
          <a:srcRect l="86" r="257" b="7822"/>
          <a:stretch/>
        </p:blipFill>
        <p:spPr>
          <a:xfrm>
            <a:off x="496231" y="366839"/>
            <a:ext cx="11200407" cy="5805436"/>
          </a:xfrm>
          <a:prstGeom prst="rect">
            <a:avLst/>
          </a:prstGeom>
        </p:spPr>
      </p:pic>
      <p:sp>
        <p:nvSpPr>
          <p:cNvPr id="12" name="Oval 11">
            <a:extLst>
              <a:ext uri="{FF2B5EF4-FFF2-40B4-BE49-F238E27FC236}">
                <a16:creationId xmlns:a16="http://schemas.microsoft.com/office/drawing/2014/main" id="{20B68314-CC20-4ECB-A023-2193DAD85813}"/>
              </a:ext>
            </a:extLst>
          </p:cNvPr>
          <p:cNvSpPr/>
          <p:nvPr/>
        </p:nvSpPr>
        <p:spPr>
          <a:xfrm>
            <a:off x="9894965" y="685725"/>
            <a:ext cx="495130" cy="249999"/>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3A8C58C8-D1BA-4120-A021-0645A7E325C6}"/>
              </a:ext>
            </a:extLst>
          </p:cNvPr>
          <p:cNvSpPr/>
          <p:nvPr/>
        </p:nvSpPr>
        <p:spPr>
          <a:xfrm>
            <a:off x="6954006" y="5344688"/>
            <a:ext cx="444741" cy="226300"/>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A360EF02-6C0A-4596-9FDA-CC802804A404}"/>
              </a:ext>
            </a:extLst>
          </p:cNvPr>
          <p:cNvSpPr txBox="1"/>
          <p:nvPr/>
        </p:nvSpPr>
        <p:spPr>
          <a:xfrm>
            <a:off x="4734045" y="6171235"/>
            <a:ext cx="2743199"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b="1" dirty="0"/>
              <a:t>Month of Intake Date</a:t>
            </a:r>
            <a:endParaRPr lang="en-US" sz="1200" b="1" dirty="0">
              <a:cs typeface="Calibri Light"/>
            </a:endParaRPr>
          </a:p>
        </p:txBody>
      </p:sp>
    </p:spTree>
    <p:custDataLst>
      <p:tags r:id="rId1"/>
    </p:custDataLst>
    <p:extLst>
      <p:ext uri="{BB962C8B-B14F-4D97-AF65-F5344CB8AC3E}">
        <p14:creationId xmlns:p14="http://schemas.microsoft.com/office/powerpoint/2010/main" val="15857589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1"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500" fill="hold"/>
                                        <p:tgtEl>
                                          <p:spTgt spid="12"/>
                                        </p:tgtEl>
                                        <p:attrNameLst>
                                          <p:attrName>ppt_x</p:attrName>
                                        </p:attrNameLst>
                                      </p:cBhvr>
                                      <p:tavLst>
                                        <p:tav tm="0">
                                          <p:val>
                                            <p:strVal val="#ppt_x"/>
                                          </p:val>
                                        </p:tav>
                                        <p:tav tm="100000">
                                          <p:val>
                                            <p:strVal val="#ppt_x"/>
                                          </p:val>
                                        </p:tav>
                                      </p:tavLst>
                                    </p:anim>
                                    <p:anim calcmode="lin" valueType="num">
                                      <p:cBhvr additive="base">
                                        <p:cTn id="16" dur="500" fill="hold"/>
                                        <p:tgtEl>
                                          <p:spTgt spid="12"/>
                                        </p:tgtEl>
                                        <p:attrNameLst>
                                          <p:attrName>ppt_y</p:attrName>
                                        </p:attrNameLst>
                                      </p:cBhvr>
                                      <p:tavLst>
                                        <p:tav tm="0">
                                          <p:val>
                                            <p:strVal val="0-#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anim calcmode="lin" valueType="num">
                                      <p:cBhvr additive="base">
                                        <p:cTn id="21" dur="500" fill="hold"/>
                                        <p:tgtEl>
                                          <p:spTgt spid="14"/>
                                        </p:tgtEl>
                                        <p:attrNameLst>
                                          <p:attrName>ppt_x</p:attrName>
                                        </p:attrNameLst>
                                      </p:cBhvr>
                                      <p:tavLst>
                                        <p:tav tm="0">
                                          <p:val>
                                            <p:strVal val="#ppt_x"/>
                                          </p:val>
                                        </p:tav>
                                        <p:tav tm="100000">
                                          <p:val>
                                            <p:strVal val="#ppt_x"/>
                                          </p:val>
                                        </p:tav>
                                      </p:tavLst>
                                    </p:anim>
                                    <p:anim calcmode="lin" valueType="num">
                                      <p:cBhvr additive="base">
                                        <p:cTn id="2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P spid="2"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5" descr="Chart, line chart&#10;&#10;Description automatically generated">
            <a:extLst>
              <a:ext uri="{FF2B5EF4-FFF2-40B4-BE49-F238E27FC236}">
                <a16:creationId xmlns:a16="http://schemas.microsoft.com/office/drawing/2014/main" id="{472E1BDE-785C-4C49-A897-D1C668FB19A0}"/>
              </a:ext>
            </a:extLst>
          </p:cNvPr>
          <p:cNvPicPr>
            <a:picLocks noChangeAspect="1"/>
          </p:cNvPicPr>
          <p:nvPr/>
        </p:nvPicPr>
        <p:blipFill rotWithShape="1">
          <a:blip r:embed="rId4"/>
          <a:srcRect l="-526" b="4173"/>
          <a:stretch/>
        </p:blipFill>
        <p:spPr>
          <a:xfrm>
            <a:off x="569161" y="316786"/>
            <a:ext cx="11056882" cy="5975611"/>
          </a:xfrm>
          <a:prstGeom prst="rect">
            <a:avLst/>
          </a:prstGeom>
        </p:spPr>
      </p:pic>
      <p:sp>
        <p:nvSpPr>
          <p:cNvPr id="7" name="Oval 6">
            <a:extLst>
              <a:ext uri="{FF2B5EF4-FFF2-40B4-BE49-F238E27FC236}">
                <a16:creationId xmlns:a16="http://schemas.microsoft.com/office/drawing/2014/main" id="{67AD4124-13FB-4DA6-8620-1A029BE7261F}"/>
              </a:ext>
            </a:extLst>
          </p:cNvPr>
          <p:cNvSpPr/>
          <p:nvPr/>
        </p:nvSpPr>
        <p:spPr>
          <a:xfrm>
            <a:off x="2885047" y="641760"/>
            <a:ext cx="520861" cy="270079"/>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7C83C4B5-2156-455C-AFE6-2E30C73F8E3A}"/>
              </a:ext>
            </a:extLst>
          </p:cNvPr>
          <p:cNvSpPr/>
          <p:nvPr/>
        </p:nvSpPr>
        <p:spPr>
          <a:xfrm>
            <a:off x="10918428" y="5325487"/>
            <a:ext cx="421076" cy="224722"/>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57076F6D-C5CC-445A-9283-E8A22C46AD41}"/>
              </a:ext>
            </a:extLst>
          </p:cNvPr>
          <p:cNvCxnSpPr/>
          <p:nvPr/>
        </p:nvCxnSpPr>
        <p:spPr>
          <a:xfrm>
            <a:off x="7011226" y="2635582"/>
            <a:ext cx="2526931" cy="5525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59E77198-224F-46BD-B361-2B7675E9BD2A}"/>
              </a:ext>
            </a:extLst>
          </p:cNvPr>
          <p:cNvSpPr txBox="1"/>
          <p:nvPr/>
        </p:nvSpPr>
        <p:spPr>
          <a:xfrm>
            <a:off x="4724400" y="6286982"/>
            <a:ext cx="2743199"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b="1" dirty="0"/>
              <a:t>Month of Intake Date</a:t>
            </a:r>
            <a:endParaRPr lang="en-US" sz="1200" b="1">
              <a:cs typeface="Calibri Light"/>
            </a:endParaRPr>
          </a:p>
        </p:txBody>
      </p:sp>
    </p:spTree>
    <p:custDataLst>
      <p:tags r:id="rId1"/>
    </p:custDataLst>
    <p:extLst>
      <p:ext uri="{BB962C8B-B14F-4D97-AF65-F5344CB8AC3E}">
        <p14:creationId xmlns:p14="http://schemas.microsoft.com/office/powerpoint/2010/main" val="2261124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blinds(horizontal)">
                                      <p:cBhvr>
                                        <p:cTn id="15" dur="500"/>
                                        <p:tgtEl>
                                          <p:spTgt spid="11"/>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1"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anim calcmode="lin" valueType="num">
                                      <p:cBhvr additive="base">
                                        <p:cTn id="20" dur="500" fill="hold"/>
                                        <p:tgtEl>
                                          <p:spTgt spid="7"/>
                                        </p:tgtEl>
                                        <p:attrNameLst>
                                          <p:attrName>ppt_x</p:attrName>
                                        </p:attrNameLst>
                                      </p:cBhvr>
                                      <p:tavLst>
                                        <p:tav tm="0">
                                          <p:val>
                                            <p:strVal val="#ppt_x"/>
                                          </p:val>
                                        </p:tav>
                                        <p:tav tm="100000">
                                          <p:val>
                                            <p:strVal val="#ppt_x"/>
                                          </p:val>
                                        </p:tav>
                                      </p:tavLst>
                                    </p:anim>
                                    <p:anim calcmode="lin" valueType="num">
                                      <p:cBhvr additive="base">
                                        <p:cTn id="21" dur="500" fill="hold"/>
                                        <p:tgtEl>
                                          <p:spTgt spid="7"/>
                                        </p:tgtEl>
                                        <p:attrNameLst>
                                          <p:attrName>ppt_y</p:attrName>
                                        </p:attrNameLst>
                                      </p:cBhvr>
                                      <p:tavLst>
                                        <p:tav tm="0">
                                          <p:val>
                                            <p:strVal val="0-#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grpId="0" nodeType="clickEffect">
                                  <p:stCondLst>
                                    <p:cond delay="0"/>
                                  </p:stCondLst>
                                  <p:childTnLst>
                                    <p:set>
                                      <p:cBhvr>
                                        <p:cTn id="25" dur="1" fill="hold">
                                          <p:stCondLst>
                                            <p:cond delay="0"/>
                                          </p:stCondLst>
                                        </p:cTn>
                                        <p:tgtEl>
                                          <p:spTgt spid="9"/>
                                        </p:tgtEl>
                                        <p:attrNameLst>
                                          <p:attrName>style.visibility</p:attrName>
                                        </p:attrNameLst>
                                      </p:cBhvr>
                                      <p:to>
                                        <p:strVal val="visible"/>
                                      </p:to>
                                    </p:set>
                                    <p:anim calcmode="lin" valueType="num">
                                      <p:cBhvr additive="base">
                                        <p:cTn id="26" dur="500" fill="hold"/>
                                        <p:tgtEl>
                                          <p:spTgt spid="9"/>
                                        </p:tgtEl>
                                        <p:attrNameLst>
                                          <p:attrName>ppt_x</p:attrName>
                                        </p:attrNameLst>
                                      </p:cBhvr>
                                      <p:tavLst>
                                        <p:tav tm="0">
                                          <p:val>
                                            <p:strVal val="#ppt_x"/>
                                          </p:val>
                                        </p:tav>
                                        <p:tav tm="100000">
                                          <p:val>
                                            <p:strVal val="#ppt_x"/>
                                          </p:val>
                                        </p:tav>
                                      </p:tavLst>
                                    </p:anim>
                                    <p:anim calcmode="lin" valueType="num">
                                      <p:cBhvr additive="base">
                                        <p:cTn id="27"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2"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D87AB319-64C0-4E2D-B1CD-0A970301BE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4" name="Rectangle 23">
            <a:extLst>
              <a:ext uri="{FF2B5EF4-FFF2-40B4-BE49-F238E27FC236}">
                <a16:creationId xmlns:a16="http://schemas.microsoft.com/office/drawing/2014/main" id="{EDAFA9A5-03CC-4F94-B964-70682CDB0B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2371937-ED9C-46E5-937A-77DFF7FB1796}"/>
              </a:ext>
            </a:extLst>
          </p:cNvPr>
          <p:cNvSpPr>
            <a:spLocks noGrp="1"/>
          </p:cNvSpPr>
          <p:nvPr>
            <p:ph type="title"/>
          </p:nvPr>
        </p:nvSpPr>
        <p:spPr>
          <a:xfrm>
            <a:off x="668553" y="1699735"/>
            <a:ext cx="3467051" cy="3352800"/>
          </a:xfrm>
        </p:spPr>
        <p:txBody>
          <a:bodyPr vert="horz" lIns="91440" tIns="45720" rIns="91440" bIns="45720" rtlCol="0" anchor="b">
            <a:normAutofit/>
          </a:bodyPr>
          <a:lstStyle/>
          <a:p>
            <a:pPr>
              <a:lnSpc>
                <a:spcPct val="80000"/>
              </a:lnSpc>
            </a:pPr>
            <a:r>
              <a:rPr lang="en-US" sz="5100" b="1" dirty="0">
                <a:solidFill>
                  <a:srgbClr val="FFFFFF"/>
                </a:solidFill>
              </a:rPr>
              <a:t>Creating predictive models for cat and dog adoptions</a:t>
            </a:r>
            <a:endParaRPr lang="en-US" sz="5100" dirty="0">
              <a:solidFill>
                <a:srgbClr val="FFFFFF"/>
              </a:solidFill>
            </a:endParaRPr>
          </a:p>
        </p:txBody>
      </p:sp>
      <p:sp>
        <p:nvSpPr>
          <p:cNvPr id="26" name="Rectangle 25">
            <a:extLst>
              <a:ext uri="{FF2B5EF4-FFF2-40B4-BE49-F238E27FC236}">
                <a16:creationId xmlns:a16="http://schemas.microsoft.com/office/drawing/2014/main" id="{73B36B60-731F-409B-A240-BBF521AB74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7" name="Content Placeholder 2">
            <a:extLst>
              <a:ext uri="{FF2B5EF4-FFF2-40B4-BE49-F238E27FC236}">
                <a16:creationId xmlns:a16="http://schemas.microsoft.com/office/drawing/2014/main" id="{C78FFA08-A649-4CDA-8864-415405F385CB}"/>
              </a:ext>
            </a:extLst>
          </p:cNvPr>
          <p:cNvGraphicFramePr>
            <a:graphicFrameLocks noGrp="1"/>
          </p:cNvGraphicFramePr>
          <p:nvPr>
            <p:ph idx="1"/>
            <p:extLst>
              <p:ext uri="{D42A27DB-BD31-4B8C-83A1-F6EECF244321}">
                <p14:modId xmlns:p14="http://schemas.microsoft.com/office/powerpoint/2010/main" val="2577288488"/>
              </p:ext>
            </p:extLst>
          </p:nvPr>
        </p:nvGraphicFramePr>
        <p:xfrm>
          <a:off x="4653184" y="67080"/>
          <a:ext cx="7539196" cy="661746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ustDataLst>
      <p:tags r:id="rId1"/>
    </p:custDataLst>
    <p:extLst>
      <p:ext uri="{BB962C8B-B14F-4D97-AF65-F5344CB8AC3E}">
        <p14:creationId xmlns:p14="http://schemas.microsoft.com/office/powerpoint/2010/main" val="11461494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7">
                                            <p:graphicEl>
                                              <a:dgm id="{BD8B241C-F575-494D-B64C-7BE8ED1E82E1}"/>
                                            </p:graphicEl>
                                          </p:spTgt>
                                        </p:tgtEl>
                                        <p:attrNameLst>
                                          <p:attrName>style.visibility</p:attrName>
                                        </p:attrNameLst>
                                      </p:cBhvr>
                                      <p:to>
                                        <p:strVal val="visible"/>
                                      </p:to>
                                    </p:set>
                                    <p:animEffect transition="in" filter="fade">
                                      <p:cBhvr>
                                        <p:cTn id="12" dur="500"/>
                                        <p:tgtEl>
                                          <p:spTgt spid="17">
                                            <p:graphicEl>
                                              <a:dgm id="{BD8B241C-F575-494D-B64C-7BE8ED1E82E1}"/>
                                            </p:graphic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7">
                                            <p:graphicEl>
                                              <a:dgm id="{DC5D5F3C-2C5F-410C-881E-133C2449C1A8}"/>
                                            </p:graphicEl>
                                          </p:spTgt>
                                        </p:tgtEl>
                                        <p:attrNameLst>
                                          <p:attrName>style.visibility</p:attrName>
                                        </p:attrNameLst>
                                      </p:cBhvr>
                                      <p:to>
                                        <p:strVal val="visible"/>
                                      </p:to>
                                    </p:set>
                                    <p:animEffect transition="in" filter="fade">
                                      <p:cBhvr>
                                        <p:cTn id="15" dur="500"/>
                                        <p:tgtEl>
                                          <p:spTgt spid="17">
                                            <p:graphicEl>
                                              <a:dgm id="{DC5D5F3C-2C5F-410C-881E-133C2449C1A8}"/>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7">
                                            <p:graphicEl>
                                              <a:dgm id="{5788159E-D2A8-4E22-9742-CF3DC541212A}"/>
                                            </p:graphicEl>
                                          </p:spTgt>
                                        </p:tgtEl>
                                        <p:attrNameLst>
                                          <p:attrName>style.visibility</p:attrName>
                                        </p:attrNameLst>
                                      </p:cBhvr>
                                      <p:to>
                                        <p:strVal val="visible"/>
                                      </p:to>
                                    </p:set>
                                    <p:animEffect transition="in" filter="fade">
                                      <p:cBhvr>
                                        <p:cTn id="18" dur="500"/>
                                        <p:tgtEl>
                                          <p:spTgt spid="17">
                                            <p:graphicEl>
                                              <a:dgm id="{5788159E-D2A8-4E22-9742-CF3DC541212A}"/>
                                            </p:graphic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7">
                                            <p:graphicEl>
                                              <a:dgm id="{F3D76D3A-3206-40F5-B60E-33E83B4EDB33}"/>
                                            </p:graphicEl>
                                          </p:spTgt>
                                        </p:tgtEl>
                                        <p:attrNameLst>
                                          <p:attrName>style.visibility</p:attrName>
                                        </p:attrNameLst>
                                      </p:cBhvr>
                                      <p:to>
                                        <p:strVal val="visible"/>
                                      </p:to>
                                    </p:set>
                                    <p:animEffect transition="in" filter="fade">
                                      <p:cBhvr>
                                        <p:cTn id="21" dur="500"/>
                                        <p:tgtEl>
                                          <p:spTgt spid="17">
                                            <p:graphicEl>
                                              <a:dgm id="{F3D76D3A-3206-40F5-B60E-33E83B4EDB33}"/>
                                            </p:graphic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7">
                                            <p:graphicEl>
                                              <a:dgm id="{1A00F21C-267A-4ED8-AE19-609B66AE8585}"/>
                                            </p:graphicEl>
                                          </p:spTgt>
                                        </p:tgtEl>
                                        <p:attrNameLst>
                                          <p:attrName>style.visibility</p:attrName>
                                        </p:attrNameLst>
                                      </p:cBhvr>
                                      <p:to>
                                        <p:strVal val="visible"/>
                                      </p:to>
                                    </p:set>
                                    <p:animEffect transition="in" filter="fade">
                                      <p:cBhvr>
                                        <p:cTn id="24" dur="500"/>
                                        <p:tgtEl>
                                          <p:spTgt spid="17">
                                            <p:graphicEl>
                                              <a:dgm id="{1A00F21C-267A-4ED8-AE19-609B66AE8585}"/>
                                            </p:graphicEl>
                                          </p:spTgt>
                                        </p:tgtEl>
                                      </p:cBhvr>
                                    </p:animEffect>
                                  </p:childTnLst>
                                </p:cTn>
                              </p:par>
                            </p:childTnLst>
                          </p:cTn>
                        </p:par>
                        <p:par>
                          <p:cTn id="25" fill="hold">
                            <p:stCondLst>
                              <p:cond delay="500"/>
                            </p:stCondLst>
                            <p:childTnLst>
                              <p:par>
                                <p:cTn id="26" presetID="1" presetClass="emph" presetSubtype="2" fill="hold" grpId="1" nodeType="afterEffect">
                                  <p:stCondLst>
                                    <p:cond delay="250"/>
                                  </p:stCondLst>
                                  <p:childTnLst>
                                    <p:animClr clrSpc="rgb" dir="cw">
                                      <p:cBhvr>
                                        <p:cTn id="27" dur="1000" fill="hold"/>
                                        <p:tgtEl>
                                          <p:spTgt spid="17">
                                            <p:graphicEl>
                                              <a:dgm id="{BD8B241C-F575-494D-B64C-7BE8ED1E82E1}"/>
                                            </p:graphicEl>
                                          </p:spTgt>
                                        </p:tgtEl>
                                        <p:attrNameLst>
                                          <p:attrName>fillcolor</p:attrName>
                                        </p:attrNameLst>
                                      </p:cBhvr>
                                      <p:to>
                                        <a:srgbClr val="7030A0"/>
                                      </p:to>
                                    </p:animClr>
                                    <p:set>
                                      <p:cBhvr>
                                        <p:cTn id="28" dur="1000" fill="hold"/>
                                        <p:tgtEl>
                                          <p:spTgt spid="17">
                                            <p:graphicEl>
                                              <a:dgm id="{BD8B241C-F575-494D-B64C-7BE8ED1E82E1}"/>
                                            </p:graphicEl>
                                          </p:spTgt>
                                        </p:tgtEl>
                                        <p:attrNameLst>
                                          <p:attrName>fill.type</p:attrName>
                                        </p:attrNameLst>
                                      </p:cBhvr>
                                      <p:to>
                                        <p:strVal val="solid"/>
                                      </p:to>
                                    </p:set>
                                    <p:set>
                                      <p:cBhvr>
                                        <p:cTn id="29" dur="1000" fill="hold"/>
                                        <p:tgtEl>
                                          <p:spTgt spid="17">
                                            <p:graphicEl>
                                              <a:dgm id="{BD8B241C-F575-494D-B64C-7BE8ED1E82E1}"/>
                                            </p:graphicEl>
                                          </p:spTgt>
                                        </p:tgtEl>
                                        <p:attrNameLst>
                                          <p:attrName>fill.on</p:attrName>
                                        </p:attrNameLst>
                                      </p:cBhvr>
                                      <p:to>
                                        <p:strVal val="true"/>
                                      </p:to>
                                    </p:set>
                                  </p:childTnLst>
                                </p:cTn>
                              </p:par>
                            </p:childTnLst>
                          </p:cTn>
                        </p:par>
                        <p:par>
                          <p:cTn id="30" fill="hold">
                            <p:stCondLst>
                              <p:cond delay="1750"/>
                            </p:stCondLst>
                            <p:childTnLst>
                              <p:par>
                                <p:cTn id="31" presetID="1" presetClass="emph" presetSubtype="2" fill="hold" grpId="1" nodeType="afterEffect">
                                  <p:stCondLst>
                                    <p:cond delay="250"/>
                                  </p:stCondLst>
                                  <p:childTnLst>
                                    <p:animClr clrSpc="rgb" dir="cw">
                                      <p:cBhvr>
                                        <p:cTn id="32" dur="1000" fill="hold"/>
                                        <p:tgtEl>
                                          <p:spTgt spid="17">
                                            <p:graphicEl>
                                              <a:dgm id="{DC5D5F3C-2C5F-410C-881E-133C2449C1A8}"/>
                                            </p:graphicEl>
                                          </p:spTgt>
                                        </p:tgtEl>
                                        <p:attrNameLst>
                                          <p:attrName>fillcolor</p:attrName>
                                        </p:attrNameLst>
                                      </p:cBhvr>
                                      <p:to>
                                        <a:srgbClr val="7030A0"/>
                                      </p:to>
                                    </p:animClr>
                                    <p:set>
                                      <p:cBhvr>
                                        <p:cTn id="33" dur="1000" fill="hold"/>
                                        <p:tgtEl>
                                          <p:spTgt spid="17">
                                            <p:graphicEl>
                                              <a:dgm id="{DC5D5F3C-2C5F-410C-881E-133C2449C1A8}"/>
                                            </p:graphicEl>
                                          </p:spTgt>
                                        </p:tgtEl>
                                        <p:attrNameLst>
                                          <p:attrName>fill.type</p:attrName>
                                        </p:attrNameLst>
                                      </p:cBhvr>
                                      <p:to>
                                        <p:strVal val="solid"/>
                                      </p:to>
                                    </p:set>
                                    <p:set>
                                      <p:cBhvr>
                                        <p:cTn id="34" dur="1000" fill="hold"/>
                                        <p:tgtEl>
                                          <p:spTgt spid="17">
                                            <p:graphicEl>
                                              <a:dgm id="{DC5D5F3C-2C5F-410C-881E-133C2449C1A8}"/>
                                            </p:graphicEl>
                                          </p:spTgt>
                                        </p:tgtEl>
                                        <p:attrNameLst>
                                          <p:attrName>fill.on</p:attrName>
                                        </p:attrNameLst>
                                      </p:cBhvr>
                                      <p:to>
                                        <p:strVal val="true"/>
                                      </p:to>
                                    </p:set>
                                  </p:childTnLst>
                                </p:cTn>
                              </p:par>
                            </p:childTnLst>
                          </p:cTn>
                        </p:par>
                        <p:par>
                          <p:cTn id="35" fill="hold">
                            <p:stCondLst>
                              <p:cond delay="3000"/>
                            </p:stCondLst>
                            <p:childTnLst>
                              <p:par>
                                <p:cTn id="36" presetID="1" presetClass="emph" presetSubtype="2" fill="hold" grpId="1" nodeType="afterEffect">
                                  <p:stCondLst>
                                    <p:cond delay="250"/>
                                  </p:stCondLst>
                                  <p:childTnLst>
                                    <p:animClr clrSpc="rgb" dir="cw">
                                      <p:cBhvr>
                                        <p:cTn id="37" dur="1000" fill="hold"/>
                                        <p:tgtEl>
                                          <p:spTgt spid="17">
                                            <p:graphicEl>
                                              <a:dgm id="{5788159E-D2A8-4E22-9742-CF3DC541212A}"/>
                                            </p:graphicEl>
                                          </p:spTgt>
                                        </p:tgtEl>
                                        <p:attrNameLst>
                                          <p:attrName>fillcolor</p:attrName>
                                        </p:attrNameLst>
                                      </p:cBhvr>
                                      <p:to>
                                        <a:srgbClr val="7030A0"/>
                                      </p:to>
                                    </p:animClr>
                                    <p:set>
                                      <p:cBhvr>
                                        <p:cTn id="38" dur="1000" fill="hold"/>
                                        <p:tgtEl>
                                          <p:spTgt spid="17">
                                            <p:graphicEl>
                                              <a:dgm id="{5788159E-D2A8-4E22-9742-CF3DC541212A}"/>
                                            </p:graphicEl>
                                          </p:spTgt>
                                        </p:tgtEl>
                                        <p:attrNameLst>
                                          <p:attrName>fill.type</p:attrName>
                                        </p:attrNameLst>
                                      </p:cBhvr>
                                      <p:to>
                                        <p:strVal val="solid"/>
                                      </p:to>
                                    </p:set>
                                    <p:set>
                                      <p:cBhvr>
                                        <p:cTn id="39" dur="1000" fill="hold"/>
                                        <p:tgtEl>
                                          <p:spTgt spid="17">
                                            <p:graphicEl>
                                              <a:dgm id="{5788159E-D2A8-4E22-9742-CF3DC541212A}"/>
                                            </p:graphicEl>
                                          </p:spTgt>
                                        </p:tgtEl>
                                        <p:attrNameLst>
                                          <p:attrName>fill.on</p:attrName>
                                        </p:attrNameLst>
                                      </p:cBhvr>
                                      <p:to>
                                        <p:strVal val="true"/>
                                      </p:to>
                                    </p:set>
                                  </p:childTnLst>
                                </p:cTn>
                              </p:par>
                            </p:childTnLst>
                          </p:cTn>
                        </p:par>
                        <p:par>
                          <p:cTn id="40" fill="hold">
                            <p:stCondLst>
                              <p:cond delay="4250"/>
                            </p:stCondLst>
                            <p:childTnLst>
                              <p:par>
                                <p:cTn id="41" presetID="1" presetClass="emph" presetSubtype="2" fill="hold" grpId="1" nodeType="afterEffect">
                                  <p:stCondLst>
                                    <p:cond delay="250"/>
                                  </p:stCondLst>
                                  <p:childTnLst>
                                    <p:animClr clrSpc="rgb" dir="cw">
                                      <p:cBhvr>
                                        <p:cTn id="42" dur="1000" fill="hold"/>
                                        <p:tgtEl>
                                          <p:spTgt spid="17">
                                            <p:graphicEl>
                                              <a:dgm id="{F3D76D3A-3206-40F5-B60E-33E83B4EDB33}"/>
                                            </p:graphicEl>
                                          </p:spTgt>
                                        </p:tgtEl>
                                        <p:attrNameLst>
                                          <p:attrName>fillcolor</p:attrName>
                                        </p:attrNameLst>
                                      </p:cBhvr>
                                      <p:to>
                                        <a:srgbClr val="7030A0"/>
                                      </p:to>
                                    </p:animClr>
                                    <p:set>
                                      <p:cBhvr>
                                        <p:cTn id="43" dur="1000" fill="hold"/>
                                        <p:tgtEl>
                                          <p:spTgt spid="17">
                                            <p:graphicEl>
                                              <a:dgm id="{F3D76D3A-3206-40F5-B60E-33E83B4EDB33}"/>
                                            </p:graphicEl>
                                          </p:spTgt>
                                        </p:tgtEl>
                                        <p:attrNameLst>
                                          <p:attrName>fill.type</p:attrName>
                                        </p:attrNameLst>
                                      </p:cBhvr>
                                      <p:to>
                                        <p:strVal val="solid"/>
                                      </p:to>
                                    </p:set>
                                    <p:set>
                                      <p:cBhvr>
                                        <p:cTn id="44" dur="1000" fill="hold"/>
                                        <p:tgtEl>
                                          <p:spTgt spid="17">
                                            <p:graphicEl>
                                              <a:dgm id="{F3D76D3A-3206-40F5-B60E-33E83B4EDB33}"/>
                                            </p:graphicEl>
                                          </p:spTgt>
                                        </p:tgtEl>
                                        <p:attrNameLst>
                                          <p:attrName>fill.on</p:attrName>
                                        </p:attrNameLst>
                                      </p:cBhvr>
                                      <p:to>
                                        <p:strVal val="true"/>
                                      </p:to>
                                    </p:set>
                                  </p:childTnLst>
                                </p:cTn>
                              </p:par>
                            </p:childTnLst>
                          </p:cTn>
                        </p:par>
                        <p:par>
                          <p:cTn id="45" fill="hold">
                            <p:stCondLst>
                              <p:cond delay="5500"/>
                            </p:stCondLst>
                            <p:childTnLst>
                              <p:par>
                                <p:cTn id="46" presetID="1" presetClass="emph" presetSubtype="2" fill="hold" grpId="1" nodeType="afterEffect">
                                  <p:stCondLst>
                                    <p:cond delay="250"/>
                                  </p:stCondLst>
                                  <p:childTnLst>
                                    <p:animClr clrSpc="rgb" dir="cw">
                                      <p:cBhvr>
                                        <p:cTn id="47" dur="1000" fill="hold"/>
                                        <p:tgtEl>
                                          <p:spTgt spid="17">
                                            <p:graphicEl>
                                              <a:dgm id="{1A00F21C-267A-4ED8-AE19-609B66AE8585}"/>
                                            </p:graphicEl>
                                          </p:spTgt>
                                        </p:tgtEl>
                                        <p:attrNameLst>
                                          <p:attrName>fillcolor</p:attrName>
                                        </p:attrNameLst>
                                      </p:cBhvr>
                                      <p:to>
                                        <a:srgbClr val="7030A0"/>
                                      </p:to>
                                    </p:animClr>
                                    <p:set>
                                      <p:cBhvr>
                                        <p:cTn id="48" dur="1000" fill="hold"/>
                                        <p:tgtEl>
                                          <p:spTgt spid="17">
                                            <p:graphicEl>
                                              <a:dgm id="{1A00F21C-267A-4ED8-AE19-609B66AE8585}"/>
                                            </p:graphicEl>
                                          </p:spTgt>
                                        </p:tgtEl>
                                        <p:attrNameLst>
                                          <p:attrName>fill.type</p:attrName>
                                        </p:attrNameLst>
                                      </p:cBhvr>
                                      <p:to>
                                        <p:strVal val="solid"/>
                                      </p:to>
                                    </p:set>
                                    <p:set>
                                      <p:cBhvr>
                                        <p:cTn id="49" dur="1000" fill="hold"/>
                                        <p:tgtEl>
                                          <p:spTgt spid="17">
                                            <p:graphicEl>
                                              <a:dgm id="{1A00F21C-267A-4ED8-AE19-609B66AE8585}"/>
                                            </p:graphic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17" grpId="0">
        <p:bldSub>
          <a:bldDgm/>
        </p:bldSub>
      </p:bldGraphic>
      <p:bldGraphic spid="17" grpId="1">
        <p:bldSub>
          <a:bldDgm/>
        </p:bldSub>
      </p:bldGraphic>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9542024-E1F8-4D47-8B77-FEC12E7DE323}"/>
              </a:ext>
            </a:extLst>
          </p:cNvPr>
          <p:cNvSpPr/>
          <p:nvPr/>
        </p:nvSpPr>
        <p:spPr>
          <a:xfrm>
            <a:off x="-3859" y="-163011"/>
            <a:ext cx="12191998" cy="70509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7" descr="Table&#10;&#10;Description automatically generated">
            <a:extLst>
              <a:ext uri="{FF2B5EF4-FFF2-40B4-BE49-F238E27FC236}">
                <a16:creationId xmlns:a16="http://schemas.microsoft.com/office/drawing/2014/main" id="{0ED286A1-C4BE-4BA1-857C-088FA9480163}"/>
              </a:ext>
            </a:extLst>
          </p:cNvPr>
          <p:cNvPicPr>
            <a:picLocks noChangeAspect="1"/>
          </p:cNvPicPr>
          <p:nvPr/>
        </p:nvPicPr>
        <p:blipFill>
          <a:blip r:embed="rId4"/>
          <a:stretch>
            <a:fillRect/>
          </a:stretch>
        </p:blipFill>
        <p:spPr>
          <a:xfrm>
            <a:off x="6460602" y="1527266"/>
            <a:ext cx="4990618" cy="2125137"/>
          </a:xfrm>
          <a:prstGeom prst="rect">
            <a:avLst/>
          </a:prstGeom>
        </p:spPr>
      </p:pic>
      <p:sp>
        <p:nvSpPr>
          <p:cNvPr id="2" name="Title 1">
            <a:extLst>
              <a:ext uri="{FF2B5EF4-FFF2-40B4-BE49-F238E27FC236}">
                <a16:creationId xmlns:a16="http://schemas.microsoft.com/office/drawing/2014/main" id="{3EC0122C-34EC-4D6F-A36E-3CDF1240C32A}"/>
              </a:ext>
            </a:extLst>
          </p:cNvPr>
          <p:cNvSpPr>
            <a:spLocks noGrp="1"/>
          </p:cNvSpPr>
          <p:nvPr>
            <p:ph type="title"/>
          </p:nvPr>
        </p:nvSpPr>
        <p:spPr>
          <a:xfrm>
            <a:off x="666870" y="-2037"/>
            <a:ext cx="10772775" cy="1233793"/>
          </a:xfrm>
        </p:spPr>
        <p:txBody>
          <a:bodyPr/>
          <a:lstStyle/>
          <a:p>
            <a:pPr algn="ctr"/>
            <a:r>
              <a:rPr lang="en-US" b="1" dirty="0">
                <a:solidFill>
                  <a:schemeClr val="bg1"/>
                </a:solidFill>
                <a:cs typeface="Calibri Light"/>
              </a:rPr>
              <a:t>Cat Adoption Predictions</a:t>
            </a:r>
          </a:p>
        </p:txBody>
      </p:sp>
      <p:sp>
        <p:nvSpPr>
          <p:cNvPr id="3" name="TextBox 2">
            <a:extLst>
              <a:ext uri="{FF2B5EF4-FFF2-40B4-BE49-F238E27FC236}">
                <a16:creationId xmlns:a16="http://schemas.microsoft.com/office/drawing/2014/main" id="{135A809B-5E88-409D-BF84-74EE14181A21}"/>
              </a:ext>
            </a:extLst>
          </p:cNvPr>
          <p:cNvSpPr txBox="1"/>
          <p:nvPr/>
        </p:nvSpPr>
        <p:spPr>
          <a:xfrm>
            <a:off x="1772855" y="2139386"/>
            <a:ext cx="2473123"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200" b="1" dirty="0">
                <a:solidFill>
                  <a:schemeClr val="bg1"/>
                </a:solidFill>
              </a:rPr>
              <a:t>Decision Tree</a:t>
            </a:r>
            <a:endParaRPr lang="en-US" sz="2200" b="1">
              <a:solidFill>
                <a:schemeClr val="bg1"/>
              </a:solidFill>
              <a:cs typeface="Calibri Light"/>
            </a:endParaRPr>
          </a:p>
        </p:txBody>
      </p:sp>
      <p:sp>
        <p:nvSpPr>
          <p:cNvPr id="6" name="TextBox 5">
            <a:extLst>
              <a:ext uri="{FF2B5EF4-FFF2-40B4-BE49-F238E27FC236}">
                <a16:creationId xmlns:a16="http://schemas.microsoft.com/office/drawing/2014/main" id="{AA17E825-DB3F-48BD-BF29-5D6139DF2185}"/>
              </a:ext>
            </a:extLst>
          </p:cNvPr>
          <p:cNvSpPr txBox="1"/>
          <p:nvPr/>
        </p:nvSpPr>
        <p:spPr>
          <a:xfrm>
            <a:off x="7307607" y="1105501"/>
            <a:ext cx="3389449"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200" b="1" dirty="0">
                <a:solidFill>
                  <a:schemeClr val="bg1"/>
                </a:solidFill>
              </a:rPr>
              <a:t>Initial Random Forest</a:t>
            </a:r>
            <a:endParaRPr lang="en-US" sz="2200" b="1" dirty="0">
              <a:solidFill>
                <a:schemeClr val="bg1"/>
              </a:solidFill>
              <a:cs typeface="Calibri Light"/>
            </a:endParaRPr>
          </a:p>
        </p:txBody>
      </p:sp>
      <p:pic>
        <p:nvPicPr>
          <p:cNvPr id="7" name="Picture 7" descr="Table&#10;&#10;Description automatically generated">
            <a:extLst>
              <a:ext uri="{FF2B5EF4-FFF2-40B4-BE49-F238E27FC236}">
                <a16:creationId xmlns:a16="http://schemas.microsoft.com/office/drawing/2014/main" id="{463F30CC-4F73-4155-B741-83D5FDF83472}"/>
              </a:ext>
            </a:extLst>
          </p:cNvPr>
          <p:cNvPicPr>
            <a:picLocks noChangeAspect="1"/>
          </p:cNvPicPr>
          <p:nvPr/>
        </p:nvPicPr>
        <p:blipFill rotWithShape="1">
          <a:blip r:embed="rId5"/>
          <a:srcRect l="2448" t="210" r="168" b="-402"/>
          <a:stretch/>
        </p:blipFill>
        <p:spPr>
          <a:xfrm>
            <a:off x="534386" y="2567476"/>
            <a:ext cx="4954011" cy="2141211"/>
          </a:xfrm>
          <a:prstGeom prst="rect">
            <a:avLst/>
          </a:prstGeom>
        </p:spPr>
      </p:pic>
      <mc:AlternateContent xmlns:mc="http://schemas.openxmlformats.org/markup-compatibility/2006" xmlns:p14="http://schemas.microsoft.com/office/powerpoint/2010/main">
        <mc:Choice Requires="p14">
          <p:contentPart p14:bwMode="auto" r:id="rId6">
            <p14:nvContentPartPr>
              <p14:cNvPr id="11" name="Ink 10">
                <a:extLst>
                  <a:ext uri="{FF2B5EF4-FFF2-40B4-BE49-F238E27FC236}">
                    <a16:creationId xmlns:a16="http://schemas.microsoft.com/office/drawing/2014/main" id="{333B7F85-4B5C-4BEE-AC47-D1D10C8F1476}"/>
                  </a:ext>
                </a:extLst>
              </p14:cNvPr>
              <p14:cNvContentPartPr/>
              <p14:nvPr/>
            </p14:nvContentPartPr>
            <p14:xfrm>
              <a:off x="2314149" y="4600937"/>
              <a:ext cx="370145" cy="53826"/>
            </p14:xfrm>
          </p:contentPart>
        </mc:Choice>
        <mc:Fallback xmlns="">
          <p:pic>
            <p:nvPicPr>
              <p:cNvPr id="11" name="Ink 10">
                <a:extLst>
                  <a:ext uri="{FF2B5EF4-FFF2-40B4-BE49-F238E27FC236}">
                    <a16:creationId xmlns:a16="http://schemas.microsoft.com/office/drawing/2014/main" id="{333B7F85-4B5C-4BEE-AC47-D1D10C8F1476}"/>
                  </a:ext>
                </a:extLst>
              </p:cNvPr>
              <p:cNvPicPr/>
              <p:nvPr/>
            </p:nvPicPr>
            <p:blipFill>
              <a:blip r:embed="rId7"/>
              <a:stretch>
                <a:fillRect/>
              </a:stretch>
            </p:blipFill>
            <p:spPr>
              <a:xfrm>
                <a:off x="2296163" y="1909637"/>
                <a:ext cx="405757" cy="53826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5" name="Ink 14">
                <a:extLst>
                  <a:ext uri="{FF2B5EF4-FFF2-40B4-BE49-F238E27FC236}">
                    <a16:creationId xmlns:a16="http://schemas.microsoft.com/office/drawing/2014/main" id="{C1392E1F-E0EC-4895-9BFA-F9447D8CF8CA}"/>
                  </a:ext>
                </a:extLst>
              </p14:cNvPr>
              <p14:cNvContentPartPr/>
              <p14:nvPr/>
            </p14:nvContentPartPr>
            <p14:xfrm flipV="1">
              <a:off x="8238102" y="3579956"/>
              <a:ext cx="400049" cy="106222"/>
            </p14:xfrm>
          </p:contentPart>
        </mc:Choice>
        <mc:Fallback xmlns="">
          <p:pic>
            <p:nvPicPr>
              <p:cNvPr id="15" name="Ink 14">
                <a:extLst>
                  <a:ext uri="{FF2B5EF4-FFF2-40B4-BE49-F238E27FC236}">
                    <a16:creationId xmlns:a16="http://schemas.microsoft.com/office/drawing/2014/main" id="{C1392E1F-E0EC-4895-9BFA-F9447D8CF8CA}"/>
                  </a:ext>
                </a:extLst>
              </p:cNvPr>
              <p:cNvPicPr/>
              <p:nvPr/>
            </p:nvPicPr>
            <p:blipFill>
              <a:blip r:embed="rId9"/>
              <a:stretch>
                <a:fillRect/>
              </a:stretch>
            </p:blipFill>
            <p:spPr>
              <a:xfrm flipV="1">
                <a:off x="8220114" y="-1731144"/>
                <a:ext cx="435665" cy="10622200"/>
              </a:xfrm>
              <a:prstGeom prst="rect">
                <a:avLst/>
              </a:prstGeom>
            </p:spPr>
          </p:pic>
        </mc:Fallback>
      </mc:AlternateContent>
      <p:sp>
        <p:nvSpPr>
          <p:cNvPr id="9" name="TextBox 8">
            <a:extLst>
              <a:ext uri="{FF2B5EF4-FFF2-40B4-BE49-F238E27FC236}">
                <a16:creationId xmlns:a16="http://schemas.microsoft.com/office/drawing/2014/main" id="{989F6FFC-9F7D-4A1C-BC02-2AF0EE0E0C90}"/>
              </a:ext>
            </a:extLst>
          </p:cNvPr>
          <p:cNvSpPr txBox="1"/>
          <p:nvPr/>
        </p:nvSpPr>
        <p:spPr>
          <a:xfrm>
            <a:off x="7645201" y="4085983"/>
            <a:ext cx="2627450"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200" b="1" dirty="0">
                <a:solidFill>
                  <a:schemeClr val="bg1"/>
                </a:solidFill>
              </a:rPr>
              <a:t>Tuned Random Forest</a:t>
            </a:r>
            <a:endParaRPr lang="en-US" sz="2200" b="1" dirty="0">
              <a:solidFill>
                <a:schemeClr val="bg1"/>
              </a:solidFill>
              <a:cs typeface="Calibri Light"/>
            </a:endParaRPr>
          </a:p>
        </p:txBody>
      </p:sp>
      <p:pic>
        <p:nvPicPr>
          <p:cNvPr id="4" name="Picture 4" descr="Table&#10;&#10;Description automatically generated">
            <a:extLst>
              <a:ext uri="{FF2B5EF4-FFF2-40B4-BE49-F238E27FC236}">
                <a16:creationId xmlns:a16="http://schemas.microsoft.com/office/drawing/2014/main" id="{6A00F809-42D7-4DC0-908F-C887924673E8}"/>
              </a:ext>
            </a:extLst>
          </p:cNvPr>
          <p:cNvPicPr>
            <a:picLocks noChangeAspect="1"/>
          </p:cNvPicPr>
          <p:nvPr/>
        </p:nvPicPr>
        <p:blipFill rotWithShape="1">
          <a:blip r:embed="rId10"/>
          <a:srcRect t="1137" b="1137"/>
          <a:stretch/>
        </p:blipFill>
        <p:spPr>
          <a:xfrm>
            <a:off x="6460603" y="4522635"/>
            <a:ext cx="4943556" cy="2102385"/>
          </a:xfrm>
          <a:prstGeom prst="rect">
            <a:avLst/>
          </a:prstGeom>
        </p:spPr>
      </p:pic>
      <mc:AlternateContent xmlns:mc="http://schemas.openxmlformats.org/markup-compatibility/2006" xmlns:p14="http://schemas.microsoft.com/office/powerpoint/2010/main">
        <mc:Choice Requires="p14">
          <p:contentPart p14:bwMode="auto" r:id="rId11">
            <p14:nvContentPartPr>
              <p14:cNvPr id="5" name="Ink 4">
                <a:extLst>
                  <a:ext uri="{FF2B5EF4-FFF2-40B4-BE49-F238E27FC236}">
                    <a16:creationId xmlns:a16="http://schemas.microsoft.com/office/drawing/2014/main" id="{47FDB70D-5F85-495C-9171-C602D735D816}"/>
                  </a:ext>
                </a:extLst>
              </p14:cNvPr>
              <p14:cNvContentPartPr/>
              <p14:nvPr/>
            </p14:nvContentPartPr>
            <p14:xfrm>
              <a:off x="8236305" y="6587139"/>
              <a:ext cx="400049" cy="9524"/>
            </p14:xfrm>
          </p:contentPart>
        </mc:Choice>
        <mc:Fallback xmlns="">
          <p:pic>
            <p:nvPicPr>
              <p:cNvPr id="5" name="Ink 4">
                <a:extLst>
                  <a:ext uri="{FF2B5EF4-FFF2-40B4-BE49-F238E27FC236}">
                    <a16:creationId xmlns:a16="http://schemas.microsoft.com/office/drawing/2014/main" id="{47FDB70D-5F85-495C-9171-C602D735D816}"/>
                  </a:ext>
                </a:extLst>
              </p:cNvPr>
              <p:cNvPicPr/>
              <p:nvPr/>
            </p:nvPicPr>
            <p:blipFill>
              <a:blip r:embed="rId12"/>
              <a:stretch>
                <a:fillRect/>
              </a:stretch>
            </p:blipFill>
            <p:spPr>
              <a:xfrm>
                <a:off x="8218349" y="6110939"/>
                <a:ext cx="435601" cy="952400"/>
              </a:xfrm>
              <a:prstGeom prst="rect">
                <a:avLst/>
              </a:prstGeom>
            </p:spPr>
          </p:pic>
        </mc:Fallback>
      </mc:AlternateContent>
      <p:pic>
        <p:nvPicPr>
          <p:cNvPr id="8" name="Graphic 9" descr="Deciduous tree with solid fill">
            <a:extLst>
              <a:ext uri="{FF2B5EF4-FFF2-40B4-BE49-F238E27FC236}">
                <a16:creationId xmlns:a16="http://schemas.microsoft.com/office/drawing/2014/main" id="{FA01C34D-FECF-4366-8BC6-A92D0ADB19F0}"/>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317585" y="1679294"/>
            <a:ext cx="914400" cy="914400"/>
          </a:xfrm>
          <a:prstGeom prst="rect">
            <a:avLst/>
          </a:prstGeom>
        </p:spPr>
      </p:pic>
      <p:pic>
        <p:nvPicPr>
          <p:cNvPr id="10" name="Graphic 11" descr="Forest scene with solid fill">
            <a:extLst>
              <a:ext uri="{FF2B5EF4-FFF2-40B4-BE49-F238E27FC236}">
                <a16:creationId xmlns:a16="http://schemas.microsoft.com/office/drawing/2014/main" id="{31633015-E8A2-49EE-9EBC-32948E2B9150}"/>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0239737" y="3685572"/>
            <a:ext cx="914400" cy="914400"/>
          </a:xfrm>
          <a:prstGeom prst="rect">
            <a:avLst/>
          </a:prstGeom>
        </p:spPr>
      </p:pic>
      <mc:AlternateContent xmlns:mc="http://schemas.openxmlformats.org/markup-compatibility/2006" xmlns:p14="http://schemas.microsoft.com/office/powerpoint/2010/main">
        <mc:Choice Requires="p14">
          <p:contentPart p14:bwMode="auto" r:id="rId17">
            <p14:nvContentPartPr>
              <p14:cNvPr id="30" name="Ink 29">
                <a:extLst>
                  <a:ext uri="{FF2B5EF4-FFF2-40B4-BE49-F238E27FC236}">
                    <a16:creationId xmlns:a16="http://schemas.microsoft.com/office/drawing/2014/main" id="{D9757168-2902-4E8A-8544-674641F78EF4}"/>
                  </a:ext>
                </a:extLst>
              </p14:cNvPr>
              <p14:cNvContentPartPr/>
              <p14:nvPr/>
            </p14:nvContentPartPr>
            <p14:xfrm>
              <a:off x="7139214" y="4844143"/>
              <a:ext cx="376292" cy="52332"/>
            </p14:xfrm>
          </p:contentPart>
        </mc:Choice>
        <mc:Fallback xmlns="">
          <p:pic>
            <p:nvPicPr>
              <p:cNvPr id="30" name="Ink 29">
                <a:extLst>
                  <a:ext uri="{FF2B5EF4-FFF2-40B4-BE49-F238E27FC236}">
                    <a16:creationId xmlns:a16="http://schemas.microsoft.com/office/drawing/2014/main" id="{D9757168-2902-4E8A-8544-674641F78EF4}"/>
                  </a:ext>
                </a:extLst>
              </p:cNvPr>
              <p:cNvPicPr/>
              <p:nvPr/>
            </p:nvPicPr>
            <p:blipFill>
              <a:blip r:embed="rId23"/>
              <a:stretch>
                <a:fillRect/>
              </a:stretch>
            </p:blipFill>
            <p:spPr>
              <a:xfrm>
                <a:off x="7085303" y="-10855457"/>
                <a:ext cx="484476" cy="31399200"/>
              </a:xfrm>
              <a:prstGeom prst="rect">
                <a:avLst/>
              </a:prstGeom>
            </p:spPr>
          </p:pic>
        </mc:Fallback>
      </mc:AlternateContent>
    </p:spTree>
    <p:custDataLst>
      <p:tags r:id="rId1"/>
    </p:custDataLst>
    <p:extLst>
      <p:ext uri="{BB962C8B-B14F-4D97-AF65-F5344CB8AC3E}">
        <p14:creationId xmlns:p14="http://schemas.microsoft.com/office/powerpoint/2010/main" val="5918942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par>
                                <p:cTn id="16" presetID="10" presetClass="entr" presetSubtype="0" fill="hold"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500"/>
                                        <p:tgtEl>
                                          <p:spTgt spid="17"/>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fade">
                                      <p:cBhvr>
                                        <p:cTn id="26" dur="500"/>
                                        <p:tgtEl>
                                          <p:spTgt spid="6"/>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500"/>
                                        <p:tgtEl>
                                          <p:spTgt spid="9"/>
                                        </p:tgtEl>
                                      </p:cBhvr>
                                    </p:animEffect>
                                  </p:childTnLst>
                                </p:cTn>
                              </p:par>
                              <p:par>
                                <p:cTn id="30" presetID="10" presetClass="entr" presetSubtype="0" fill="hold" nodeType="with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par>
                                <p:cTn id="33" presetID="10" presetClass="entr" presetSubtype="0" fill="hold" nodeType="withEffect">
                                  <p:stCondLst>
                                    <p:cond delay="0"/>
                                  </p:stCondLst>
                                  <p:childTnLst>
                                    <p:set>
                                      <p:cBhvr>
                                        <p:cTn id="34" dur="1" fill="hold">
                                          <p:stCondLst>
                                            <p:cond delay="0"/>
                                          </p:stCondLst>
                                        </p:cTn>
                                        <p:tgtEl>
                                          <p:spTgt spid="4"/>
                                        </p:tgtEl>
                                        <p:attrNameLst>
                                          <p:attrName>style.visibility</p:attrName>
                                        </p:attrNameLst>
                                      </p:cBhvr>
                                      <p:to>
                                        <p:strVal val="visible"/>
                                      </p:to>
                                    </p:set>
                                    <p:animEffect transition="in" filter="fade">
                                      <p:cBhvr>
                                        <p:cTn id="35" dur="500"/>
                                        <p:tgtEl>
                                          <p:spTgt spid="4"/>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11"/>
                                        </p:tgtEl>
                                        <p:attrNameLst>
                                          <p:attrName>style.visibility</p:attrName>
                                        </p:attrNameLst>
                                      </p:cBhvr>
                                      <p:to>
                                        <p:strVal val="visible"/>
                                      </p:to>
                                    </p:set>
                                    <p:animEffect transition="in" filter="fade">
                                      <p:cBhvr>
                                        <p:cTn id="40" dur="500"/>
                                        <p:tgtEl>
                                          <p:spTgt spid="11"/>
                                        </p:tgtEl>
                                      </p:cBhvr>
                                    </p:animEffect>
                                  </p:childTnLst>
                                </p:cTn>
                              </p:par>
                              <p:par>
                                <p:cTn id="41" presetID="10" presetClass="entr" presetSubtype="0" fill="hold" nodeType="withEffect">
                                  <p:stCondLst>
                                    <p:cond delay="0"/>
                                  </p:stCondLst>
                                  <p:childTnLst>
                                    <p:set>
                                      <p:cBhvr>
                                        <p:cTn id="42" dur="1" fill="hold">
                                          <p:stCondLst>
                                            <p:cond delay="0"/>
                                          </p:stCondLst>
                                        </p:cTn>
                                        <p:tgtEl>
                                          <p:spTgt spid="15"/>
                                        </p:tgtEl>
                                        <p:attrNameLst>
                                          <p:attrName>style.visibility</p:attrName>
                                        </p:attrNameLst>
                                      </p:cBhvr>
                                      <p:to>
                                        <p:strVal val="visible"/>
                                      </p:to>
                                    </p:set>
                                    <p:animEffect transition="in" filter="fade">
                                      <p:cBhvr>
                                        <p:cTn id="43" dur="500"/>
                                        <p:tgtEl>
                                          <p:spTgt spid="15"/>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5"/>
                                        </p:tgtEl>
                                        <p:attrNameLst>
                                          <p:attrName>style.visibility</p:attrName>
                                        </p:attrNameLst>
                                      </p:cBhvr>
                                      <p:to>
                                        <p:strVal val="visible"/>
                                      </p:to>
                                    </p:set>
                                    <p:animEffect transition="in" filter="fade">
                                      <p:cBhvr>
                                        <p:cTn id="48" dur="500"/>
                                        <p:tgtEl>
                                          <p:spTgt spid="5"/>
                                        </p:tgtEl>
                                      </p:cBhvr>
                                    </p:animEffec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6" grpId="0"/>
      <p:bldP spid="9"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6EB1-AB9F-4489-A86C-91AAFDDA7F42}"/>
              </a:ext>
            </a:extLst>
          </p:cNvPr>
          <p:cNvSpPr>
            <a:spLocks noGrp="1"/>
          </p:cNvSpPr>
          <p:nvPr>
            <p:ph type="title"/>
          </p:nvPr>
        </p:nvSpPr>
        <p:spPr>
          <a:xfrm>
            <a:off x="705452" y="84773"/>
            <a:ext cx="10772775" cy="1069819"/>
          </a:xfrm>
        </p:spPr>
        <p:txBody>
          <a:bodyPr/>
          <a:lstStyle/>
          <a:p>
            <a:pPr algn="ctr"/>
            <a:r>
              <a:rPr lang="en-US" b="1" dirty="0">
                <a:cs typeface="Calibri Light"/>
              </a:rPr>
              <a:t>Variable Influences for Cats</a:t>
            </a:r>
            <a:endParaRPr lang="en-US" dirty="0"/>
          </a:p>
        </p:txBody>
      </p:sp>
      <p:sp>
        <p:nvSpPr>
          <p:cNvPr id="5" name="TextBox 4">
            <a:extLst>
              <a:ext uri="{FF2B5EF4-FFF2-40B4-BE49-F238E27FC236}">
                <a16:creationId xmlns:a16="http://schemas.microsoft.com/office/drawing/2014/main" id="{A803BCB1-1A5B-4026-AD98-DD1434D0D0C6}"/>
              </a:ext>
            </a:extLst>
          </p:cNvPr>
          <p:cNvSpPr txBox="1"/>
          <p:nvPr/>
        </p:nvSpPr>
        <p:spPr>
          <a:xfrm>
            <a:off x="216105" y="1473843"/>
            <a:ext cx="100699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b="1" dirty="0"/>
              <a:t>Variable</a:t>
            </a:r>
            <a:endParaRPr lang="en-US" b="1" dirty="0">
              <a:cs typeface="Calibri Light"/>
            </a:endParaRPr>
          </a:p>
        </p:txBody>
      </p:sp>
      <p:sp>
        <p:nvSpPr>
          <p:cNvPr id="6" name="TextBox 5">
            <a:extLst>
              <a:ext uri="{FF2B5EF4-FFF2-40B4-BE49-F238E27FC236}">
                <a16:creationId xmlns:a16="http://schemas.microsoft.com/office/drawing/2014/main" id="{22261F16-0838-40EA-BB05-CCB639AF8FC8}"/>
              </a:ext>
            </a:extLst>
          </p:cNvPr>
          <p:cNvSpPr txBox="1"/>
          <p:nvPr/>
        </p:nvSpPr>
        <p:spPr>
          <a:xfrm>
            <a:off x="1685359" y="1472034"/>
            <a:ext cx="106049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t>Influence</a:t>
            </a:r>
            <a:endParaRPr lang="en-US" b="1" dirty="0">
              <a:cs typeface="Calibri Light"/>
            </a:endParaRPr>
          </a:p>
        </p:txBody>
      </p:sp>
      <p:pic>
        <p:nvPicPr>
          <p:cNvPr id="7" name="Picture 7">
            <a:extLst>
              <a:ext uri="{FF2B5EF4-FFF2-40B4-BE49-F238E27FC236}">
                <a16:creationId xmlns:a16="http://schemas.microsoft.com/office/drawing/2014/main" id="{FF2A9490-35EE-4D87-BD04-0223A5FC8168}"/>
              </a:ext>
            </a:extLst>
          </p:cNvPr>
          <p:cNvPicPr>
            <a:picLocks noChangeAspect="1"/>
          </p:cNvPicPr>
          <p:nvPr/>
        </p:nvPicPr>
        <p:blipFill>
          <a:blip r:embed="rId4"/>
          <a:stretch>
            <a:fillRect/>
          </a:stretch>
        </p:blipFill>
        <p:spPr>
          <a:xfrm>
            <a:off x="266812" y="1927815"/>
            <a:ext cx="2461215" cy="4446623"/>
          </a:xfrm>
          <a:prstGeom prst="rect">
            <a:avLst/>
          </a:prstGeom>
        </p:spPr>
      </p:pic>
      <p:pic>
        <p:nvPicPr>
          <p:cNvPr id="8" name="Picture 8" descr="Chart, bar chart, histogram&#10;&#10;Description automatically generated">
            <a:extLst>
              <a:ext uri="{FF2B5EF4-FFF2-40B4-BE49-F238E27FC236}">
                <a16:creationId xmlns:a16="http://schemas.microsoft.com/office/drawing/2014/main" id="{99C303A2-9C8A-4472-AFD7-331FDA7FB913}"/>
              </a:ext>
            </a:extLst>
          </p:cNvPr>
          <p:cNvPicPr>
            <a:picLocks noChangeAspect="1"/>
          </p:cNvPicPr>
          <p:nvPr/>
        </p:nvPicPr>
        <p:blipFill>
          <a:blip r:embed="rId5"/>
          <a:stretch>
            <a:fillRect/>
          </a:stretch>
        </p:blipFill>
        <p:spPr>
          <a:xfrm>
            <a:off x="2819401" y="1053952"/>
            <a:ext cx="8705521" cy="5498036"/>
          </a:xfrm>
          <a:prstGeom prst="rect">
            <a:avLst/>
          </a:prstGeom>
        </p:spPr>
      </p:pic>
      <p:sp>
        <p:nvSpPr>
          <p:cNvPr id="3" name="TextBox 2">
            <a:extLst>
              <a:ext uri="{FF2B5EF4-FFF2-40B4-BE49-F238E27FC236}">
                <a16:creationId xmlns:a16="http://schemas.microsoft.com/office/drawing/2014/main" id="{1D04E1B8-04DD-4841-8226-73577DC00FFE}"/>
              </a:ext>
            </a:extLst>
          </p:cNvPr>
          <p:cNvSpPr txBox="1"/>
          <p:nvPr/>
        </p:nvSpPr>
        <p:spPr>
          <a:xfrm>
            <a:off x="5726596" y="6460916"/>
            <a:ext cx="2743199"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b="1" dirty="0"/>
              <a:t>Feature Importance</a:t>
            </a:r>
            <a:endParaRPr lang="en-US" dirty="0"/>
          </a:p>
        </p:txBody>
      </p:sp>
      <p:cxnSp>
        <p:nvCxnSpPr>
          <p:cNvPr id="9" name="Straight Arrow Connector 8">
            <a:extLst>
              <a:ext uri="{FF2B5EF4-FFF2-40B4-BE49-F238E27FC236}">
                <a16:creationId xmlns:a16="http://schemas.microsoft.com/office/drawing/2014/main" id="{C0247D20-ABFB-4550-8994-97A8EE024615}"/>
              </a:ext>
            </a:extLst>
          </p:cNvPr>
          <p:cNvCxnSpPr>
            <a:cxnSpLocks/>
          </p:cNvCxnSpPr>
          <p:nvPr/>
        </p:nvCxnSpPr>
        <p:spPr>
          <a:xfrm>
            <a:off x="2819401" y="6149789"/>
            <a:ext cx="354104"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9528A1F0-ECAB-4B7F-BCC2-F64B779143C2}"/>
              </a:ext>
            </a:extLst>
          </p:cNvPr>
          <p:cNvCxnSpPr>
            <a:cxnSpLocks/>
          </p:cNvCxnSpPr>
          <p:nvPr/>
        </p:nvCxnSpPr>
        <p:spPr>
          <a:xfrm>
            <a:off x="2745855" y="5889813"/>
            <a:ext cx="354104"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C54E613-64B5-4BC0-9FFD-0873E919326E}"/>
              </a:ext>
            </a:extLst>
          </p:cNvPr>
          <p:cNvCxnSpPr>
            <a:cxnSpLocks/>
          </p:cNvCxnSpPr>
          <p:nvPr/>
        </p:nvCxnSpPr>
        <p:spPr>
          <a:xfrm>
            <a:off x="2819401" y="5620871"/>
            <a:ext cx="354104"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286131037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10"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500"/>
                                        <p:tgtEl>
                                          <p:spTgt spid="5"/>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500"/>
                                        <p:tgtEl>
                                          <p:spTgt spid="9"/>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fade">
                                      <p:cBhvr>
                                        <p:cTn id="34" dur="500"/>
                                        <p:tgtEl>
                                          <p:spTgt spid="12"/>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fade">
                                      <p:cBhvr>
                                        <p:cTn id="3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6" grpId="0"/>
      <p:bldP spid="3"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9542024-E1F8-4D47-8B77-FEC12E7DE323}"/>
              </a:ext>
            </a:extLst>
          </p:cNvPr>
          <p:cNvSpPr/>
          <p:nvPr/>
        </p:nvSpPr>
        <p:spPr>
          <a:xfrm>
            <a:off x="-3859" y="-163011"/>
            <a:ext cx="12191998" cy="70509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dirty="0">
              <a:cs typeface="Calibri Light"/>
            </a:endParaRPr>
          </a:p>
        </p:txBody>
      </p:sp>
      <p:sp>
        <p:nvSpPr>
          <p:cNvPr id="2" name="Title 1">
            <a:extLst>
              <a:ext uri="{FF2B5EF4-FFF2-40B4-BE49-F238E27FC236}">
                <a16:creationId xmlns:a16="http://schemas.microsoft.com/office/drawing/2014/main" id="{3EC0122C-34EC-4D6F-A36E-3CDF1240C32A}"/>
              </a:ext>
            </a:extLst>
          </p:cNvPr>
          <p:cNvSpPr>
            <a:spLocks noGrp="1"/>
          </p:cNvSpPr>
          <p:nvPr>
            <p:ph type="title"/>
          </p:nvPr>
        </p:nvSpPr>
        <p:spPr>
          <a:xfrm>
            <a:off x="666870" y="-2037"/>
            <a:ext cx="10772775" cy="1233793"/>
          </a:xfrm>
        </p:spPr>
        <p:txBody>
          <a:bodyPr/>
          <a:lstStyle/>
          <a:p>
            <a:pPr algn="ctr"/>
            <a:r>
              <a:rPr lang="en-US" b="1" dirty="0">
                <a:solidFill>
                  <a:schemeClr val="bg1"/>
                </a:solidFill>
                <a:cs typeface="Calibri Light"/>
              </a:rPr>
              <a:t>Dog Adoption Predictions</a:t>
            </a:r>
          </a:p>
        </p:txBody>
      </p:sp>
      <p:sp>
        <p:nvSpPr>
          <p:cNvPr id="3" name="TextBox 2">
            <a:extLst>
              <a:ext uri="{FF2B5EF4-FFF2-40B4-BE49-F238E27FC236}">
                <a16:creationId xmlns:a16="http://schemas.microsoft.com/office/drawing/2014/main" id="{135A809B-5E88-409D-BF84-74EE14181A21}"/>
              </a:ext>
            </a:extLst>
          </p:cNvPr>
          <p:cNvSpPr txBox="1"/>
          <p:nvPr/>
        </p:nvSpPr>
        <p:spPr>
          <a:xfrm>
            <a:off x="1772855" y="2139386"/>
            <a:ext cx="2473123"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200" b="1" dirty="0">
                <a:solidFill>
                  <a:schemeClr val="bg1"/>
                </a:solidFill>
              </a:rPr>
              <a:t>Decision Tree</a:t>
            </a:r>
            <a:endParaRPr lang="en-US" sz="2200" b="1">
              <a:solidFill>
                <a:schemeClr val="bg1"/>
              </a:solidFill>
              <a:cs typeface="Calibri Light"/>
            </a:endParaRPr>
          </a:p>
        </p:txBody>
      </p:sp>
      <p:sp>
        <p:nvSpPr>
          <p:cNvPr id="6" name="TextBox 5">
            <a:extLst>
              <a:ext uri="{FF2B5EF4-FFF2-40B4-BE49-F238E27FC236}">
                <a16:creationId xmlns:a16="http://schemas.microsoft.com/office/drawing/2014/main" id="{AA17E825-DB3F-48BD-BF29-5D6139DF2185}"/>
              </a:ext>
            </a:extLst>
          </p:cNvPr>
          <p:cNvSpPr txBox="1"/>
          <p:nvPr/>
        </p:nvSpPr>
        <p:spPr>
          <a:xfrm>
            <a:off x="7307607" y="1105501"/>
            <a:ext cx="3389449"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200" b="1" dirty="0">
                <a:solidFill>
                  <a:schemeClr val="bg1"/>
                </a:solidFill>
              </a:rPr>
              <a:t>Initial Random Forest</a:t>
            </a:r>
            <a:endParaRPr lang="en-US" sz="2200" b="1" dirty="0">
              <a:solidFill>
                <a:schemeClr val="bg1"/>
              </a:solidFill>
              <a:cs typeface="Calibri Light"/>
            </a:endParaRPr>
          </a:p>
        </p:txBody>
      </p:sp>
      <p:sp>
        <p:nvSpPr>
          <p:cNvPr id="9" name="TextBox 8">
            <a:extLst>
              <a:ext uri="{FF2B5EF4-FFF2-40B4-BE49-F238E27FC236}">
                <a16:creationId xmlns:a16="http://schemas.microsoft.com/office/drawing/2014/main" id="{989F6FFC-9F7D-4A1C-BC02-2AF0EE0E0C90}"/>
              </a:ext>
            </a:extLst>
          </p:cNvPr>
          <p:cNvSpPr txBox="1"/>
          <p:nvPr/>
        </p:nvSpPr>
        <p:spPr>
          <a:xfrm>
            <a:off x="7645201" y="4085983"/>
            <a:ext cx="2627450"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200" b="1" dirty="0">
                <a:solidFill>
                  <a:schemeClr val="bg1"/>
                </a:solidFill>
              </a:rPr>
              <a:t>Tuned Random Forest</a:t>
            </a:r>
            <a:endParaRPr lang="en-US" sz="2200" b="1" dirty="0">
              <a:solidFill>
                <a:schemeClr val="bg1"/>
              </a:solidFill>
              <a:cs typeface="Calibri Light"/>
            </a:endParaRPr>
          </a:p>
        </p:txBody>
      </p:sp>
      <p:pic>
        <p:nvPicPr>
          <p:cNvPr id="8" name="Graphic 9" descr="Deciduous tree with solid fill">
            <a:extLst>
              <a:ext uri="{FF2B5EF4-FFF2-40B4-BE49-F238E27FC236}">
                <a16:creationId xmlns:a16="http://schemas.microsoft.com/office/drawing/2014/main" id="{FA01C34D-FECF-4366-8BC6-A92D0ADB19F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17585" y="1679294"/>
            <a:ext cx="914400" cy="914400"/>
          </a:xfrm>
          <a:prstGeom prst="rect">
            <a:avLst/>
          </a:prstGeom>
        </p:spPr>
      </p:pic>
      <p:pic>
        <p:nvPicPr>
          <p:cNvPr id="10" name="Graphic 11" descr="Forest scene with solid fill">
            <a:extLst>
              <a:ext uri="{FF2B5EF4-FFF2-40B4-BE49-F238E27FC236}">
                <a16:creationId xmlns:a16="http://schemas.microsoft.com/office/drawing/2014/main" id="{31633015-E8A2-49EE-9EBC-32948E2B915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239737" y="3685572"/>
            <a:ext cx="914400" cy="914400"/>
          </a:xfrm>
          <a:prstGeom prst="rect">
            <a:avLst/>
          </a:prstGeom>
        </p:spPr>
      </p:pic>
      <p:pic>
        <p:nvPicPr>
          <p:cNvPr id="14" name="Picture 4" descr="Table&#10;&#10;Description automatically generated">
            <a:extLst>
              <a:ext uri="{FF2B5EF4-FFF2-40B4-BE49-F238E27FC236}">
                <a16:creationId xmlns:a16="http://schemas.microsoft.com/office/drawing/2014/main" id="{CAC8B4AF-9381-4A7F-B3B6-4446DE422E51}"/>
              </a:ext>
            </a:extLst>
          </p:cNvPr>
          <p:cNvPicPr>
            <a:picLocks noChangeAspect="1"/>
          </p:cNvPicPr>
          <p:nvPr/>
        </p:nvPicPr>
        <p:blipFill>
          <a:blip r:embed="rId8"/>
          <a:stretch>
            <a:fillRect/>
          </a:stretch>
        </p:blipFill>
        <p:spPr>
          <a:xfrm>
            <a:off x="446754" y="2566319"/>
            <a:ext cx="4980971" cy="2094385"/>
          </a:xfrm>
          <a:prstGeom prst="rect">
            <a:avLst/>
          </a:prstGeom>
        </p:spPr>
      </p:pic>
      <p:pic>
        <p:nvPicPr>
          <p:cNvPr id="20" name="Picture 20" descr="Table&#10;&#10;Description automatically generated">
            <a:extLst>
              <a:ext uri="{FF2B5EF4-FFF2-40B4-BE49-F238E27FC236}">
                <a16:creationId xmlns:a16="http://schemas.microsoft.com/office/drawing/2014/main" id="{8F6B5668-B9DC-4512-9658-1E7B382A3A49}"/>
              </a:ext>
            </a:extLst>
          </p:cNvPr>
          <p:cNvPicPr>
            <a:picLocks noChangeAspect="1"/>
          </p:cNvPicPr>
          <p:nvPr/>
        </p:nvPicPr>
        <p:blipFill>
          <a:blip r:embed="rId9"/>
          <a:stretch>
            <a:fillRect/>
          </a:stretch>
        </p:blipFill>
        <p:spPr>
          <a:xfrm>
            <a:off x="6464534" y="4518373"/>
            <a:ext cx="4973650" cy="2102153"/>
          </a:xfrm>
          <a:prstGeom prst="rect">
            <a:avLst/>
          </a:prstGeom>
        </p:spPr>
      </p:pic>
      <p:pic>
        <p:nvPicPr>
          <p:cNvPr id="21" name="Picture 21" descr="Table&#10;&#10;Description automatically generated">
            <a:extLst>
              <a:ext uri="{FF2B5EF4-FFF2-40B4-BE49-F238E27FC236}">
                <a16:creationId xmlns:a16="http://schemas.microsoft.com/office/drawing/2014/main" id="{EC384C4C-F295-4F2A-B2AF-E290D7B9151C}"/>
              </a:ext>
            </a:extLst>
          </p:cNvPr>
          <p:cNvPicPr>
            <a:picLocks noChangeAspect="1"/>
          </p:cNvPicPr>
          <p:nvPr/>
        </p:nvPicPr>
        <p:blipFill>
          <a:blip r:embed="rId10"/>
          <a:stretch>
            <a:fillRect/>
          </a:stretch>
        </p:blipFill>
        <p:spPr>
          <a:xfrm>
            <a:off x="6462445" y="1501281"/>
            <a:ext cx="4977829" cy="2143079"/>
          </a:xfrm>
          <a:prstGeom prst="rect">
            <a:avLst/>
          </a:prstGeom>
        </p:spPr>
      </p:pic>
      <mc:AlternateContent xmlns:mc="http://schemas.openxmlformats.org/markup-compatibility/2006" xmlns:p14="http://schemas.microsoft.com/office/powerpoint/2010/main">
        <mc:Choice Requires="p14">
          <p:contentPart p14:bwMode="auto" r:id="rId11">
            <p14:nvContentPartPr>
              <p14:cNvPr id="23" name="Ink 22">
                <a:extLst>
                  <a:ext uri="{FF2B5EF4-FFF2-40B4-BE49-F238E27FC236}">
                    <a16:creationId xmlns:a16="http://schemas.microsoft.com/office/drawing/2014/main" id="{9B84C51E-9448-4F21-A5EA-FB6B0BE650CA}"/>
                  </a:ext>
                </a:extLst>
              </p14:cNvPr>
              <p14:cNvContentPartPr/>
              <p14:nvPr/>
            </p14:nvContentPartPr>
            <p14:xfrm flipV="1">
              <a:off x="8247759" y="3573263"/>
              <a:ext cx="400049" cy="76093"/>
            </p14:xfrm>
          </p:contentPart>
        </mc:Choice>
        <mc:Fallback xmlns="">
          <p:pic>
            <p:nvPicPr>
              <p:cNvPr id="23" name="Ink 22">
                <a:extLst>
                  <a:ext uri="{FF2B5EF4-FFF2-40B4-BE49-F238E27FC236}">
                    <a16:creationId xmlns:a16="http://schemas.microsoft.com/office/drawing/2014/main" id="{9B84C51E-9448-4F21-A5EA-FB6B0BE650CA}"/>
                  </a:ext>
                </a:extLst>
              </p:cNvPr>
              <p:cNvPicPr/>
              <p:nvPr/>
            </p:nvPicPr>
            <p:blipFill>
              <a:blip r:embed="rId12"/>
              <a:stretch>
                <a:fillRect/>
              </a:stretch>
            </p:blipFill>
            <p:spPr>
              <a:xfrm flipV="1">
                <a:off x="8229771" y="-231387"/>
                <a:ext cx="435665" cy="76093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6" name="Ink 25">
                <a:extLst>
                  <a:ext uri="{FF2B5EF4-FFF2-40B4-BE49-F238E27FC236}">
                    <a16:creationId xmlns:a16="http://schemas.microsoft.com/office/drawing/2014/main" id="{F7627EF3-7D30-4EDB-A873-28610C41DC13}"/>
                  </a:ext>
                </a:extLst>
              </p14:cNvPr>
              <p14:cNvContentPartPr/>
              <p14:nvPr/>
            </p14:nvContentPartPr>
            <p14:xfrm>
              <a:off x="7080606" y="4863101"/>
              <a:ext cx="266700" cy="9524"/>
            </p14:xfrm>
          </p:contentPart>
        </mc:Choice>
        <mc:Fallback xmlns="">
          <p:pic>
            <p:nvPicPr>
              <p:cNvPr id="26" name="Ink 25">
                <a:extLst>
                  <a:ext uri="{FF2B5EF4-FFF2-40B4-BE49-F238E27FC236}">
                    <a16:creationId xmlns:a16="http://schemas.microsoft.com/office/drawing/2014/main" id="{F7627EF3-7D30-4EDB-A873-28610C41DC13}"/>
                  </a:ext>
                </a:extLst>
              </p:cNvPr>
              <p:cNvPicPr/>
              <p:nvPr/>
            </p:nvPicPr>
            <p:blipFill>
              <a:blip r:embed="rId16"/>
              <a:stretch>
                <a:fillRect/>
              </a:stretch>
            </p:blipFill>
            <p:spPr>
              <a:xfrm>
                <a:off x="7027692" y="2015425"/>
                <a:ext cx="372883" cy="57144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6" name="Ink 15">
                <a:extLst>
                  <a:ext uri="{FF2B5EF4-FFF2-40B4-BE49-F238E27FC236}">
                    <a16:creationId xmlns:a16="http://schemas.microsoft.com/office/drawing/2014/main" id="{F1A3E8BD-D92B-495C-8917-3B6D34A11833}"/>
                  </a:ext>
                </a:extLst>
              </p14:cNvPr>
              <p14:cNvContentPartPr/>
              <p14:nvPr/>
            </p14:nvContentPartPr>
            <p14:xfrm flipV="1">
              <a:off x="2272017" y="4601465"/>
              <a:ext cx="400049" cy="76093"/>
            </p14:xfrm>
          </p:contentPart>
        </mc:Choice>
        <mc:Fallback xmlns="">
          <p:pic>
            <p:nvPicPr>
              <p:cNvPr id="16" name="Ink 15">
                <a:extLst>
                  <a:ext uri="{FF2B5EF4-FFF2-40B4-BE49-F238E27FC236}">
                    <a16:creationId xmlns:a16="http://schemas.microsoft.com/office/drawing/2014/main" id="{F1A3E8BD-D92B-495C-8917-3B6D34A11833}"/>
                  </a:ext>
                </a:extLst>
              </p:cNvPr>
              <p:cNvPicPr/>
              <p:nvPr/>
            </p:nvPicPr>
            <p:blipFill>
              <a:blip r:embed="rId12"/>
              <a:stretch>
                <a:fillRect/>
              </a:stretch>
            </p:blipFill>
            <p:spPr>
              <a:xfrm flipV="1">
                <a:off x="2254029" y="796815"/>
                <a:ext cx="435665" cy="7609300"/>
              </a:xfrm>
              <a:prstGeom prst="rect">
                <a:avLst/>
              </a:prstGeom>
            </p:spPr>
          </p:pic>
        </mc:Fallback>
      </mc:AlternateContent>
      <p:sp>
        <p:nvSpPr>
          <p:cNvPr id="4" name="Oval 3">
            <a:extLst>
              <a:ext uri="{FF2B5EF4-FFF2-40B4-BE49-F238E27FC236}">
                <a16:creationId xmlns:a16="http://schemas.microsoft.com/office/drawing/2014/main" id="{8351A350-44C4-4A68-992B-DAFF49014092}"/>
              </a:ext>
            </a:extLst>
          </p:cNvPr>
          <p:cNvSpPr/>
          <p:nvPr/>
        </p:nvSpPr>
        <p:spPr>
          <a:xfrm>
            <a:off x="8174208" y="6345811"/>
            <a:ext cx="543698" cy="250998"/>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168967524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par>
                                <p:cTn id="16" presetID="10" presetClass="entr" presetSubtype="0" fill="hold"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par>
                                <p:cTn id="24" presetID="10" presetClass="entr" presetSubtype="0" fill="hold" nodeType="with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fade">
                                      <p:cBhvr>
                                        <p:cTn id="26" dur="500"/>
                                        <p:tgtEl>
                                          <p:spTgt spid="21"/>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500"/>
                                        <p:tgtEl>
                                          <p:spTgt spid="9"/>
                                        </p:tgtEl>
                                      </p:cBhvr>
                                    </p:animEffect>
                                  </p:childTnLst>
                                </p:cTn>
                              </p:par>
                              <p:par>
                                <p:cTn id="30" presetID="10" presetClass="entr" presetSubtype="0" fill="hold" nodeType="with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par>
                                <p:cTn id="33" presetID="10" presetClass="entr" presetSubtype="0" fill="hold" nodeType="withEffect">
                                  <p:stCondLst>
                                    <p:cond delay="0"/>
                                  </p:stCondLst>
                                  <p:childTnLst>
                                    <p:set>
                                      <p:cBhvr>
                                        <p:cTn id="34" dur="1" fill="hold">
                                          <p:stCondLst>
                                            <p:cond delay="0"/>
                                          </p:stCondLst>
                                        </p:cTn>
                                        <p:tgtEl>
                                          <p:spTgt spid="20"/>
                                        </p:tgtEl>
                                        <p:attrNameLst>
                                          <p:attrName>style.visibility</p:attrName>
                                        </p:attrNameLst>
                                      </p:cBhvr>
                                      <p:to>
                                        <p:strVal val="visible"/>
                                      </p:to>
                                    </p:set>
                                    <p:animEffect transition="in" filter="fade">
                                      <p:cBhvr>
                                        <p:cTn id="35" dur="500"/>
                                        <p:tgtEl>
                                          <p:spTgt spid="20"/>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16"/>
                                        </p:tgtEl>
                                        <p:attrNameLst>
                                          <p:attrName>style.visibility</p:attrName>
                                        </p:attrNameLst>
                                      </p:cBhvr>
                                      <p:to>
                                        <p:strVal val="visible"/>
                                      </p:to>
                                    </p:set>
                                    <p:animEffect transition="in" filter="fade">
                                      <p:cBhvr>
                                        <p:cTn id="40" dur="500"/>
                                        <p:tgtEl>
                                          <p:spTgt spid="16"/>
                                        </p:tgtEl>
                                      </p:cBhvr>
                                    </p:animEffect>
                                  </p:childTnLst>
                                </p:cTn>
                              </p:par>
                              <p:par>
                                <p:cTn id="41" presetID="10" presetClass="entr" presetSubtype="0" fill="hold" nodeType="withEffect">
                                  <p:stCondLst>
                                    <p:cond delay="0"/>
                                  </p:stCondLst>
                                  <p:childTnLst>
                                    <p:set>
                                      <p:cBhvr>
                                        <p:cTn id="42" dur="1" fill="hold">
                                          <p:stCondLst>
                                            <p:cond delay="0"/>
                                          </p:stCondLst>
                                        </p:cTn>
                                        <p:tgtEl>
                                          <p:spTgt spid="23"/>
                                        </p:tgtEl>
                                        <p:attrNameLst>
                                          <p:attrName>style.visibility</p:attrName>
                                        </p:attrNameLst>
                                      </p:cBhvr>
                                      <p:to>
                                        <p:strVal val="visible"/>
                                      </p:to>
                                    </p:set>
                                    <p:animEffect transition="in" filter="fade">
                                      <p:cBhvr>
                                        <p:cTn id="43" dur="500"/>
                                        <p:tgtEl>
                                          <p:spTgt spid="23"/>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4"/>
                                        </p:tgtEl>
                                        <p:attrNameLst>
                                          <p:attrName>style.visibility</p:attrName>
                                        </p:attrNameLst>
                                      </p:cBhvr>
                                      <p:to>
                                        <p:strVal val="visible"/>
                                      </p:to>
                                    </p:set>
                                    <p:animEffect transition="in" filter="fade">
                                      <p:cBhvr>
                                        <p:cTn id="48" dur="500"/>
                                        <p:tgtEl>
                                          <p:spTgt spid="4"/>
                                        </p:tgtEl>
                                      </p:cBhvr>
                                    </p:animEffec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6" grpId="0"/>
      <p:bldP spid="9" grpId="0"/>
      <p:bldP spid="4"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1CCD5EF-766D-43B9-A25D-19122E5FB1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7" y="643467"/>
            <a:ext cx="10905065" cy="1989682"/>
          </a:xfrm>
          <a:prstGeom prst="rect">
            <a:avLst/>
          </a:prstGeom>
          <a:solidFill>
            <a:schemeClr val="accent1"/>
          </a:solidFill>
          <a:ln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FD9699C9-77F1-4E33-A750-CB78C7EA29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6195" y="806204"/>
            <a:ext cx="10579608" cy="1664208"/>
          </a:xfrm>
          <a:prstGeom prst="rect">
            <a:avLst/>
          </a:prstGeom>
          <a:noFill/>
          <a:ln cap="sq">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B9A4E5B-2DC9-488F-959F-DF7829DFF004}"/>
              </a:ext>
            </a:extLst>
          </p:cNvPr>
          <p:cNvSpPr>
            <a:spLocks noGrp="1"/>
          </p:cNvSpPr>
          <p:nvPr>
            <p:ph type="title"/>
          </p:nvPr>
        </p:nvSpPr>
        <p:spPr>
          <a:xfrm>
            <a:off x="1071846" y="1059736"/>
            <a:ext cx="10040233" cy="1228130"/>
          </a:xfrm>
        </p:spPr>
        <p:txBody>
          <a:bodyPr>
            <a:normAutofit/>
          </a:bodyPr>
          <a:lstStyle/>
          <a:p>
            <a:pPr algn="ctr"/>
            <a:r>
              <a:rPr lang="en-US" b="1" dirty="0">
                <a:solidFill>
                  <a:srgbClr val="FFFFFF"/>
                </a:solidFill>
                <a:cs typeface="Calibri Light"/>
              </a:rPr>
              <a:t>Ardita Musovic</a:t>
            </a:r>
            <a:endParaRPr lang="en-US" b="1" dirty="0">
              <a:ea typeface="+mj-lt"/>
              <a:cs typeface="+mj-lt"/>
            </a:endParaRPr>
          </a:p>
        </p:txBody>
      </p:sp>
      <p:sp>
        <p:nvSpPr>
          <p:cNvPr id="6" name="TextBox 5">
            <a:extLst>
              <a:ext uri="{FF2B5EF4-FFF2-40B4-BE49-F238E27FC236}">
                <a16:creationId xmlns:a16="http://schemas.microsoft.com/office/drawing/2014/main" id="{3DA47F28-63A7-4A4E-9708-E93AFE5ED73B}"/>
              </a:ext>
            </a:extLst>
          </p:cNvPr>
          <p:cNvSpPr txBox="1"/>
          <p:nvPr/>
        </p:nvSpPr>
        <p:spPr>
          <a:xfrm>
            <a:off x="812182" y="3020085"/>
            <a:ext cx="10567638" cy="308687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0360" indent="-342900">
              <a:lnSpc>
                <a:spcPct val="150000"/>
              </a:lnSpc>
              <a:buFont typeface="Wingdings"/>
              <a:buChar char="Ø"/>
            </a:pPr>
            <a:r>
              <a:rPr lang="en-US" sz="2200" dirty="0">
                <a:ea typeface="+mn-lt"/>
                <a:cs typeface="+mn-lt"/>
              </a:rPr>
              <a:t>Bachelor of Science in Computer Science</a:t>
            </a:r>
            <a:endParaRPr lang="en-US" dirty="0">
              <a:cs typeface="Calibri Light" panose="020F0302020204030204"/>
            </a:endParaRPr>
          </a:p>
          <a:p>
            <a:pPr marL="340360" indent="-342900">
              <a:lnSpc>
                <a:spcPct val="150000"/>
              </a:lnSpc>
              <a:buFont typeface="Wingdings"/>
              <a:buChar char="Ø"/>
            </a:pPr>
            <a:r>
              <a:rPr lang="en-US" sz="2200" dirty="0">
                <a:ea typeface="+mn-lt"/>
                <a:cs typeface="+mn-lt"/>
              </a:rPr>
              <a:t>Employed as a Data Analyst for the NYC Department of Education</a:t>
            </a:r>
          </a:p>
          <a:p>
            <a:pPr marL="340360" indent="-342900">
              <a:lnSpc>
                <a:spcPct val="150000"/>
              </a:lnSpc>
              <a:buFont typeface="Wingdings"/>
              <a:buChar char="Ø"/>
            </a:pPr>
            <a:r>
              <a:rPr lang="en-US" sz="2200" dirty="0">
                <a:ea typeface="+mn-lt"/>
                <a:cs typeface="+mn-lt"/>
              </a:rPr>
              <a:t>Many years of experience as Technical Support</a:t>
            </a:r>
          </a:p>
          <a:p>
            <a:pPr marL="340360" indent="-342900">
              <a:lnSpc>
                <a:spcPct val="150000"/>
              </a:lnSpc>
              <a:buFont typeface="Wingdings"/>
              <a:buChar char="Ø"/>
            </a:pPr>
            <a:r>
              <a:rPr lang="en-US" sz="2200" dirty="0">
                <a:ea typeface="+mn-lt"/>
                <a:cs typeface="+mn-lt"/>
              </a:rPr>
              <a:t>Wanted to upskill to improve and enhance data expertise </a:t>
            </a:r>
          </a:p>
          <a:p>
            <a:pPr marL="340360" indent="-342900">
              <a:lnSpc>
                <a:spcPct val="150000"/>
              </a:lnSpc>
              <a:buFont typeface="Wingdings"/>
              <a:buChar char="Ø"/>
            </a:pPr>
            <a:r>
              <a:rPr lang="en-US" sz="2200" dirty="0">
                <a:ea typeface="+mn-lt"/>
                <a:cs typeface="+mn-lt"/>
              </a:rPr>
              <a:t>Loves playing video games and baking, and enjoys health and fitness</a:t>
            </a:r>
          </a:p>
          <a:p>
            <a:pPr marL="340360" indent="-342900">
              <a:lnSpc>
                <a:spcPct val="150000"/>
              </a:lnSpc>
              <a:buFont typeface="Wingdings"/>
              <a:buChar char="Ø"/>
            </a:pPr>
            <a:r>
              <a:rPr lang="en-US" sz="2200" dirty="0">
                <a:ea typeface="+mn-lt"/>
                <a:cs typeface="+mn-lt"/>
              </a:rPr>
              <a:t>Owner of two dogs</a:t>
            </a:r>
          </a:p>
        </p:txBody>
      </p:sp>
    </p:spTree>
    <p:custDataLst>
      <p:tags r:id="rId1"/>
    </p:custDataLst>
    <p:extLst>
      <p:ext uri="{BB962C8B-B14F-4D97-AF65-F5344CB8AC3E}">
        <p14:creationId xmlns:p14="http://schemas.microsoft.com/office/powerpoint/2010/main" val="2021558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1500"/>
                                  </p:stCondLst>
                                  <p:childTnLst>
                                    <p:set>
                                      <p:cBhvr>
                                        <p:cTn id="9" dur="1" fill="hold">
                                          <p:stCondLst>
                                            <p:cond delay="0"/>
                                          </p:stCondLst>
                                        </p:cTn>
                                        <p:tgtEl>
                                          <p:spTgt spid="6">
                                            <p:txEl>
                                              <p:pRg st="0" end="0"/>
                                            </p:txEl>
                                          </p:spTgt>
                                        </p:tgtEl>
                                        <p:attrNameLst>
                                          <p:attrName>style.visibility</p:attrName>
                                        </p:attrNameLst>
                                      </p:cBhvr>
                                      <p:to>
                                        <p:strVal val="visible"/>
                                      </p:to>
                                    </p:set>
                                    <p:animEffect transition="in" filter="fade">
                                      <p:cBhvr>
                                        <p:cTn id="10" dur="500"/>
                                        <p:tgtEl>
                                          <p:spTgt spid="6">
                                            <p:txEl>
                                              <p:pRg st="0" end="0"/>
                                            </p:txEl>
                                          </p:spTgt>
                                        </p:tgtEl>
                                      </p:cBhvr>
                                    </p:animEffect>
                                  </p:childTnLst>
                                </p:cTn>
                              </p:par>
                              <p:par>
                                <p:cTn id="11" presetID="10" presetClass="entr" presetSubtype="0" fill="hold" nodeType="withEffect">
                                  <p:stCondLst>
                                    <p:cond delay="1500"/>
                                  </p:stCondLst>
                                  <p:childTnLst>
                                    <p:set>
                                      <p:cBhvr>
                                        <p:cTn id="12" dur="1" fill="hold">
                                          <p:stCondLst>
                                            <p:cond delay="0"/>
                                          </p:stCondLst>
                                        </p:cTn>
                                        <p:tgtEl>
                                          <p:spTgt spid="6">
                                            <p:txEl>
                                              <p:pRg st="1" end="1"/>
                                            </p:txEl>
                                          </p:spTgt>
                                        </p:tgtEl>
                                        <p:attrNameLst>
                                          <p:attrName>style.visibility</p:attrName>
                                        </p:attrNameLst>
                                      </p:cBhvr>
                                      <p:to>
                                        <p:strVal val="visible"/>
                                      </p:to>
                                    </p:set>
                                    <p:animEffect transition="in" filter="fade">
                                      <p:cBhvr>
                                        <p:cTn id="13" dur="500"/>
                                        <p:tgtEl>
                                          <p:spTgt spid="6">
                                            <p:txEl>
                                              <p:pRg st="1" end="1"/>
                                            </p:txEl>
                                          </p:spTgt>
                                        </p:tgtEl>
                                      </p:cBhvr>
                                    </p:animEffect>
                                  </p:childTnLst>
                                </p:cTn>
                              </p:par>
                              <p:par>
                                <p:cTn id="14" presetID="10" presetClass="entr" presetSubtype="0" fill="hold" nodeType="withEffect">
                                  <p:stCondLst>
                                    <p:cond delay="1500"/>
                                  </p:stCondLst>
                                  <p:childTnLst>
                                    <p:set>
                                      <p:cBhvr>
                                        <p:cTn id="15" dur="1" fill="hold">
                                          <p:stCondLst>
                                            <p:cond delay="0"/>
                                          </p:stCondLst>
                                        </p:cTn>
                                        <p:tgtEl>
                                          <p:spTgt spid="6">
                                            <p:txEl>
                                              <p:pRg st="2" end="2"/>
                                            </p:txEl>
                                          </p:spTgt>
                                        </p:tgtEl>
                                        <p:attrNameLst>
                                          <p:attrName>style.visibility</p:attrName>
                                        </p:attrNameLst>
                                      </p:cBhvr>
                                      <p:to>
                                        <p:strVal val="visible"/>
                                      </p:to>
                                    </p:set>
                                    <p:animEffect transition="in" filter="fade">
                                      <p:cBhvr>
                                        <p:cTn id="16" dur="500"/>
                                        <p:tgtEl>
                                          <p:spTgt spid="6">
                                            <p:txEl>
                                              <p:pRg st="2" end="2"/>
                                            </p:txEl>
                                          </p:spTgt>
                                        </p:tgtEl>
                                      </p:cBhvr>
                                    </p:animEffect>
                                  </p:childTnLst>
                                </p:cTn>
                              </p:par>
                              <p:par>
                                <p:cTn id="17" presetID="10" presetClass="entr" presetSubtype="0" fill="hold" nodeType="withEffect">
                                  <p:stCondLst>
                                    <p:cond delay="1500"/>
                                  </p:stCondLst>
                                  <p:childTnLst>
                                    <p:set>
                                      <p:cBhvr>
                                        <p:cTn id="18" dur="1" fill="hold">
                                          <p:stCondLst>
                                            <p:cond delay="0"/>
                                          </p:stCondLst>
                                        </p:cTn>
                                        <p:tgtEl>
                                          <p:spTgt spid="6">
                                            <p:txEl>
                                              <p:pRg st="3" end="3"/>
                                            </p:txEl>
                                          </p:spTgt>
                                        </p:tgtEl>
                                        <p:attrNameLst>
                                          <p:attrName>style.visibility</p:attrName>
                                        </p:attrNameLst>
                                      </p:cBhvr>
                                      <p:to>
                                        <p:strVal val="visible"/>
                                      </p:to>
                                    </p:set>
                                    <p:animEffect transition="in" filter="fade">
                                      <p:cBhvr>
                                        <p:cTn id="19" dur="500"/>
                                        <p:tgtEl>
                                          <p:spTgt spid="6">
                                            <p:txEl>
                                              <p:pRg st="3" end="3"/>
                                            </p:txEl>
                                          </p:spTgt>
                                        </p:tgtEl>
                                      </p:cBhvr>
                                    </p:animEffect>
                                  </p:childTnLst>
                                </p:cTn>
                              </p:par>
                              <p:par>
                                <p:cTn id="20" presetID="10" presetClass="entr" presetSubtype="0" fill="hold" nodeType="withEffect">
                                  <p:stCondLst>
                                    <p:cond delay="1500"/>
                                  </p:stCondLst>
                                  <p:childTnLst>
                                    <p:set>
                                      <p:cBhvr>
                                        <p:cTn id="21" dur="1" fill="hold">
                                          <p:stCondLst>
                                            <p:cond delay="0"/>
                                          </p:stCondLst>
                                        </p:cTn>
                                        <p:tgtEl>
                                          <p:spTgt spid="6">
                                            <p:txEl>
                                              <p:pRg st="4" end="4"/>
                                            </p:txEl>
                                          </p:spTgt>
                                        </p:tgtEl>
                                        <p:attrNameLst>
                                          <p:attrName>style.visibility</p:attrName>
                                        </p:attrNameLst>
                                      </p:cBhvr>
                                      <p:to>
                                        <p:strVal val="visible"/>
                                      </p:to>
                                    </p:set>
                                    <p:animEffect transition="in" filter="fade">
                                      <p:cBhvr>
                                        <p:cTn id="22" dur="500"/>
                                        <p:tgtEl>
                                          <p:spTgt spid="6">
                                            <p:txEl>
                                              <p:pRg st="4" end="4"/>
                                            </p:txEl>
                                          </p:spTgt>
                                        </p:tgtEl>
                                      </p:cBhvr>
                                    </p:animEffect>
                                  </p:childTnLst>
                                </p:cTn>
                              </p:par>
                              <p:par>
                                <p:cTn id="23" presetID="10" presetClass="entr" presetSubtype="0" fill="hold" nodeType="withEffect">
                                  <p:stCondLst>
                                    <p:cond delay="1500"/>
                                  </p:stCondLst>
                                  <p:childTnLst>
                                    <p:set>
                                      <p:cBhvr>
                                        <p:cTn id="24" dur="1" fill="hold">
                                          <p:stCondLst>
                                            <p:cond delay="0"/>
                                          </p:stCondLst>
                                        </p:cTn>
                                        <p:tgtEl>
                                          <p:spTgt spid="6">
                                            <p:txEl>
                                              <p:pRg st="5" end="5"/>
                                            </p:txEl>
                                          </p:spTgt>
                                        </p:tgtEl>
                                        <p:attrNameLst>
                                          <p:attrName>style.visibility</p:attrName>
                                        </p:attrNameLst>
                                      </p:cBhvr>
                                      <p:to>
                                        <p:strVal val="visible"/>
                                      </p:to>
                                    </p:set>
                                    <p:animEffect transition="in" filter="fade">
                                      <p:cBhvr>
                                        <p:cTn id="25" dur="500"/>
                                        <p:tgtEl>
                                          <p:spTgt spid="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6EB1-AB9F-4489-A86C-91AAFDDA7F42}"/>
              </a:ext>
            </a:extLst>
          </p:cNvPr>
          <p:cNvSpPr>
            <a:spLocks noGrp="1"/>
          </p:cNvSpPr>
          <p:nvPr>
            <p:ph type="title"/>
          </p:nvPr>
        </p:nvSpPr>
        <p:spPr>
          <a:xfrm>
            <a:off x="705452" y="84773"/>
            <a:ext cx="10772775" cy="1069819"/>
          </a:xfrm>
        </p:spPr>
        <p:txBody>
          <a:bodyPr/>
          <a:lstStyle/>
          <a:p>
            <a:pPr algn="ctr"/>
            <a:r>
              <a:rPr lang="en-US" b="1" dirty="0">
                <a:cs typeface="Calibri Light"/>
              </a:rPr>
              <a:t>Variable Influences for Dogs</a:t>
            </a:r>
            <a:endParaRPr lang="en-US" dirty="0"/>
          </a:p>
        </p:txBody>
      </p:sp>
      <p:pic>
        <p:nvPicPr>
          <p:cNvPr id="3" name="Picture 3" descr="Chart, bar chart&#10;&#10;Description automatically generated">
            <a:extLst>
              <a:ext uri="{FF2B5EF4-FFF2-40B4-BE49-F238E27FC236}">
                <a16:creationId xmlns:a16="http://schemas.microsoft.com/office/drawing/2014/main" id="{013A30EB-C436-4033-A63F-D8794D144124}"/>
              </a:ext>
            </a:extLst>
          </p:cNvPr>
          <p:cNvPicPr>
            <a:picLocks noChangeAspect="1"/>
          </p:cNvPicPr>
          <p:nvPr/>
        </p:nvPicPr>
        <p:blipFill>
          <a:blip r:embed="rId4"/>
          <a:stretch>
            <a:fillRect/>
          </a:stretch>
        </p:blipFill>
        <p:spPr>
          <a:xfrm>
            <a:off x="2828262" y="942123"/>
            <a:ext cx="8848444" cy="5581663"/>
          </a:xfrm>
          <a:prstGeom prst="rect">
            <a:avLst/>
          </a:prstGeom>
        </p:spPr>
      </p:pic>
      <p:sp>
        <p:nvSpPr>
          <p:cNvPr id="4" name="TextBox 3">
            <a:extLst>
              <a:ext uri="{FF2B5EF4-FFF2-40B4-BE49-F238E27FC236}">
                <a16:creationId xmlns:a16="http://schemas.microsoft.com/office/drawing/2014/main" id="{C0C57DB4-F063-4852-86F5-E8FF42B27F8F}"/>
              </a:ext>
            </a:extLst>
          </p:cNvPr>
          <p:cNvSpPr txBox="1"/>
          <p:nvPr/>
        </p:nvSpPr>
        <p:spPr>
          <a:xfrm>
            <a:off x="216105" y="1473843"/>
            <a:ext cx="100699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b="1" dirty="0"/>
              <a:t>Variable</a:t>
            </a:r>
            <a:endParaRPr lang="en-US" b="1" dirty="0">
              <a:cs typeface="Calibri Light"/>
            </a:endParaRPr>
          </a:p>
        </p:txBody>
      </p:sp>
      <p:sp>
        <p:nvSpPr>
          <p:cNvPr id="7" name="TextBox 6">
            <a:extLst>
              <a:ext uri="{FF2B5EF4-FFF2-40B4-BE49-F238E27FC236}">
                <a16:creationId xmlns:a16="http://schemas.microsoft.com/office/drawing/2014/main" id="{7B7367F5-253B-4668-86B1-1706547169AA}"/>
              </a:ext>
            </a:extLst>
          </p:cNvPr>
          <p:cNvSpPr txBox="1"/>
          <p:nvPr/>
        </p:nvSpPr>
        <p:spPr>
          <a:xfrm>
            <a:off x="1685359" y="1472034"/>
            <a:ext cx="106049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t>Influence</a:t>
            </a:r>
            <a:endParaRPr lang="en-US" b="1" dirty="0">
              <a:cs typeface="Calibri Light"/>
            </a:endParaRPr>
          </a:p>
        </p:txBody>
      </p:sp>
      <p:pic>
        <p:nvPicPr>
          <p:cNvPr id="12" name="Picture 12">
            <a:extLst>
              <a:ext uri="{FF2B5EF4-FFF2-40B4-BE49-F238E27FC236}">
                <a16:creationId xmlns:a16="http://schemas.microsoft.com/office/drawing/2014/main" id="{224B547A-BC19-452D-BC44-49757319D6FC}"/>
              </a:ext>
            </a:extLst>
          </p:cNvPr>
          <p:cNvPicPr>
            <a:picLocks noChangeAspect="1"/>
          </p:cNvPicPr>
          <p:nvPr/>
        </p:nvPicPr>
        <p:blipFill>
          <a:blip r:embed="rId5"/>
          <a:stretch>
            <a:fillRect/>
          </a:stretch>
        </p:blipFill>
        <p:spPr>
          <a:xfrm>
            <a:off x="262048" y="1918290"/>
            <a:ext cx="2453020" cy="4456814"/>
          </a:xfrm>
          <a:prstGeom prst="rect">
            <a:avLst/>
          </a:prstGeom>
        </p:spPr>
      </p:pic>
      <p:sp>
        <p:nvSpPr>
          <p:cNvPr id="6" name="TextBox 5">
            <a:extLst>
              <a:ext uri="{FF2B5EF4-FFF2-40B4-BE49-F238E27FC236}">
                <a16:creationId xmlns:a16="http://schemas.microsoft.com/office/drawing/2014/main" id="{5378082E-AB19-4CC5-9B0A-DE223222CD0E}"/>
              </a:ext>
            </a:extLst>
          </p:cNvPr>
          <p:cNvSpPr txBox="1"/>
          <p:nvPr/>
        </p:nvSpPr>
        <p:spPr>
          <a:xfrm>
            <a:off x="5726596" y="6460916"/>
            <a:ext cx="2743199"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b="1" dirty="0"/>
              <a:t>Feature Importance</a:t>
            </a:r>
            <a:endParaRPr lang="en-US" dirty="0"/>
          </a:p>
        </p:txBody>
      </p:sp>
      <p:cxnSp>
        <p:nvCxnSpPr>
          <p:cNvPr id="8" name="Straight Arrow Connector 7">
            <a:extLst>
              <a:ext uri="{FF2B5EF4-FFF2-40B4-BE49-F238E27FC236}">
                <a16:creationId xmlns:a16="http://schemas.microsoft.com/office/drawing/2014/main" id="{EA26F83D-39B4-45A0-AD55-0B14F024DABE}"/>
              </a:ext>
            </a:extLst>
          </p:cNvPr>
          <p:cNvCxnSpPr>
            <a:cxnSpLocks/>
          </p:cNvCxnSpPr>
          <p:nvPr/>
        </p:nvCxnSpPr>
        <p:spPr>
          <a:xfrm>
            <a:off x="2745855" y="6140824"/>
            <a:ext cx="243771"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E5A0C8A5-B71D-41C5-ACAE-373ED4FD3E9A}"/>
              </a:ext>
            </a:extLst>
          </p:cNvPr>
          <p:cNvCxnSpPr>
            <a:cxnSpLocks/>
          </p:cNvCxnSpPr>
          <p:nvPr/>
        </p:nvCxnSpPr>
        <p:spPr>
          <a:xfrm>
            <a:off x="2623969" y="5880847"/>
            <a:ext cx="243771"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56143D81-49D8-483C-A850-096176896FD8}"/>
              </a:ext>
            </a:extLst>
          </p:cNvPr>
          <p:cNvCxnSpPr>
            <a:cxnSpLocks/>
          </p:cNvCxnSpPr>
          <p:nvPr/>
        </p:nvCxnSpPr>
        <p:spPr>
          <a:xfrm>
            <a:off x="2649898" y="5602942"/>
            <a:ext cx="243771"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204126867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10"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500"/>
                                        <p:tgtEl>
                                          <p:spTgt spid="8"/>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fade">
                                      <p:cBhvr>
                                        <p:cTn id="34" dur="500"/>
                                        <p:tgtEl>
                                          <p:spTgt spid="10"/>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1"/>
                                        </p:tgtEl>
                                        <p:attrNameLst>
                                          <p:attrName>style.visibility</p:attrName>
                                        </p:attrNameLst>
                                      </p:cBhvr>
                                      <p:to>
                                        <p:strVal val="visible"/>
                                      </p:to>
                                    </p:set>
                                    <p:animEffect transition="in" filter="fade">
                                      <p:cBhvr>
                                        <p:cTn id="3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7" grpId="0"/>
      <p:bldP spid="6" grpId="0"/>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6" descr="Pets Cute Cat - Free photo on Pixabay">
            <a:extLst>
              <a:ext uri="{FF2B5EF4-FFF2-40B4-BE49-F238E27FC236}">
                <a16:creationId xmlns:a16="http://schemas.microsoft.com/office/drawing/2014/main" id="{749A67E9-ADFF-4E89-BCC1-3A66DBC6792C}"/>
              </a:ext>
            </a:extLst>
          </p:cNvPr>
          <p:cNvPicPr>
            <a:picLocks noChangeAspect="1"/>
          </p:cNvPicPr>
          <p:nvPr/>
        </p:nvPicPr>
        <p:blipFill rotWithShape="1">
          <a:blip r:embed="rId3">
            <a:duotone>
              <a:schemeClr val="accent1">
                <a:shade val="45000"/>
                <a:satMod val="135000"/>
              </a:schemeClr>
              <a:prstClr val="white"/>
            </a:duotone>
            <a:alphaModFix amt="25000"/>
          </a:blip>
          <a:srcRect t="15730"/>
          <a:stretch/>
        </p:blipFill>
        <p:spPr>
          <a:xfrm>
            <a:off x="20" y="10"/>
            <a:ext cx="12191980" cy="6857990"/>
          </a:xfrm>
          <a:prstGeom prst="rect">
            <a:avLst/>
          </a:prstGeom>
        </p:spPr>
      </p:pic>
      <p:sp>
        <p:nvSpPr>
          <p:cNvPr id="2" name="Title 1">
            <a:extLst>
              <a:ext uri="{FF2B5EF4-FFF2-40B4-BE49-F238E27FC236}">
                <a16:creationId xmlns:a16="http://schemas.microsoft.com/office/drawing/2014/main" id="{64980320-3A86-48B6-907D-7415C74C688F}"/>
              </a:ext>
            </a:extLst>
          </p:cNvPr>
          <p:cNvSpPr>
            <a:spLocks noGrp="1"/>
          </p:cNvSpPr>
          <p:nvPr>
            <p:ph type="ctrTitle"/>
          </p:nvPr>
        </p:nvSpPr>
        <p:spPr>
          <a:xfrm>
            <a:off x="603504" y="770467"/>
            <a:ext cx="10782300" cy="3352800"/>
          </a:xfrm>
        </p:spPr>
        <p:txBody>
          <a:bodyPr>
            <a:normAutofit/>
          </a:bodyPr>
          <a:lstStyle/>
          <a:p>
            <a:r>
              <a:rPr lang="en-US" b="1" dirty="0">
                <a:cs typeface="Calibri Light"/>
              </a:rPr>
              <a:t>Summary</a:t>
            </a:r>
          </a:p>
        </p:txBody>
      </p:sp>
    </p:spTree>
    <p:extLst>
      <p:ext uri="{BB962C8B-B14F-4D97-AF65-F5344CB8AC3E}">
        <p14:creationId xmlns:p14="http://schemas.microsoft.com/office/powerpoint/2010/main" val="4745724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E3DAD75-6547-4CDE-A21D-B66A33EA61B7}"/>
              </a:ext>
            </a:extLst>
          </p:cNvPr>
          <p:cNvSpPr>
            <a:spLocks noGrp="1"/>
          </p:cNvSpPr>
          <p:nvPr>
            <p:ph type="body" idx="1"/>
          </p:nvPr>
        </p:nvSpPr>
        <p:spPr>
          <a:xfrm>
            <a:off x="334444" y="461885"/>
            <a:ext cx="5667048" cy="732692"/>
          </a:xfrm>
          <a:ln w="28575">
            <a:noFill/>
          </a:ln>
        </p:spPr>
        <p:txBody>
          <a:bodyPr>
            <a:normAutofit fontScale="92500" lnSpcReduction="10000"/>
          </a:bodyPr>
          <a:lstStyle/>
          <a:p>
            <a:pPr algn="ctr"/>
            <a:r>
              <a:rPr lang="en-US" sz="5400" b="1" cap="none" spc="-120" dirty="0">
                <a:solidFill>
                  <a:schemeClr val="accent1"/>
                </a:solidFill>
                <a:ea typeface="+mj-ea"/>
                <a:cs typeface="Calibri Light"/>
              </a:rPr>
              <a:t>Cats</a:t>
            </a:r>
            <a:endParaRPr lang="en-US" b="1" dirty="0">
              <a:solidFill>
                <a:schemeClr val="accent1"/>
              </a:solidFill>
              <a:ea typeface="+mj-ea"/>
              <a:cs typeface="Calibri Light"/>
            </a:endParaRPr>
          </a:p>
        </p:txBody>
      </p:sp>
      <p:sp>
        <p:nvSpPr>
          <p:cNvPr id="5" name="Text Placeholder 4">
            <a:extLst>
              <a:ext uri="{FF2B5EF4-FFF2-40B4-BE49-F238E27FC236}">
                <a16:creationId xmlns:a16="http://schemas.microsoft.com/office/drawing/2014/main" id="{E49C26E1-FF4E-4DBA-94A8-79EE2523CA99}"/>
              </a:ext>
            </a:extLst>
          </p:cNvPr>
          <p:cNvSpPr>
            <a:spLocks noGrp="1"/>
          </p:cNvSpPr>
          <p:nvPr>
            <p:ph type="body" sz="quarter" idx="3"/>
          </p:nvPr>
        </p:nvSpPr>
        <p:spPr>
          <a:xfrm>
            <a:off x="6093530" y="469260"/>
            <a:ext cx="5667048" cy="722376"/>
          </a:xfrm>
          <a:ln w="28575">
            <a:noFill/>
          </a:ln>
        </p:spPr>
        <p:txBody>
          <a:bodyPr>
            <a:noAutofit/>
          </a:bodyPr>
          <a:lstStyle/>
          <a:p>
            <a:pPr algn="ctr"/>
            <a:r>
              <a:rPr lang="en-US" sz="5000" b="1" cap="none" spc="-120" dirty="0">
                <a:solidFill>
                  <a:schemeClr val="accent1"/>
                </a:solidFill>
                <a:ea typeface="+mj-ea"/>
                <a:cs typeface="Calibri Light"/>
              </a:rPr>
              <a:t>Dogs</a:t>
            </a:r>
          </a:p>
        </p:txBody>
      </p:sp>
      <p:sp>
        <p:nvSpPr>
          <p:cNvPr id="12" name="TextBox 11">
            <a:extLst>
              <a:ext uri="{FF2B5EF4-FFF2-40B4-BE49-F238E27FC236}">
                <a16:creationId xmlns:a16="http://schemas.microsoft.com/office/drawing/2014/main" id="{03D1A86C-5625-42C8-9E11-AD47829AFB9A}"/>
              </a:ext>
            </a:extLst>
          </p:cNvPr>
          <p:cNvSpPr txBox="1"/>
          <p:nvPr/>
        </p:nvSpPr>
        <p:spPr>
          <a:xfrm>
            <a:off x="530960" y="1403720"/>
            <a:ext cx="5277102" cy="463716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spcBef>
                <a:spcPts val="1300"/>
              </a:spcBef>
              <a:buFont typeface="Wingdings"/>
              <a:buChar char="Ø"/>
            </a:pPr>
            <a:r>
              <a:rPr lang="en-US" sz="2200" dirty="0">
                <a:ea typeface="+mn-lt"/>
                <a:cs typeface="+mn-lt"/>
              </a:rPr>
              <a:t>Highest adoption rates: August</a:t>
            </a:r>
            <a:endParaRPr lang="en-US" sz="2200" dirty="0">
              <a:cs typeface="Calibri Light"/>
            </a:endParaRPr>
          </a:p>
          <a:p>
            <a:pPr marL="457200" indent="-457200">
              <a:spcBef>
                <a:spcPts val="1300"/>
              </a:spcBef>
              <a:buFont typeface="Wingdings"/>
              <a:buChar char="Ø"/>
            </a:pPr>
            <a:r>
              <a:rPr lang="en-US" sz="2200" dirty="0">
                <a:ea typeface="+mn-lt"/>
                <a:cs typeface="+mn-lt"/>
              </a:rPr>
              <a:t>Peak adoptions: August 2019</a:t>
            </a:r>
            <a:endParaRPr lang="en-US" sz="2200" dirty="0">
              <a:latin typeface="Calibri Light"/>
              <a:ea typeface="+mn-lt"/>
              <a:cs typeface="Calibri Light"/>
            </a:endParaRPr>
          </a:p>
          <a:p>
            <a:pPr marL="457200" indent="-457200">
              <a:spcBef>
                <a:spcPts val="1300"/>
              </a:spcBef>
              <a:buFont typeface="Wingdings"/>
              <a:buChar char="Ø"/>
            </a:pPr>
            <a:r>
              <a:rPr lang="en-US" sz="2200" dirty="0">
                <a:ea typeface="+mn-lt"/>
                <a:cs typeface="+mn-lt"/>
              </a:rPr>
              <a:t>Adult cats (ages 2-6) were most likely to be adopted (43.85%)</a:t>
            </a:r>
          </a:p>
          <a:p>
            <a:pPr marL="457200" indent="-457200">
              <a:spcBef>
                <a:spcPts val="1300"/>
              </a:spcBef>
              <a:buFont typeface="Wingdings"/>
              <a:buChar char="Ø"/>
            </a:pPr>
            <a:r>
              <a:rPr lang="en-US" sz="2200" dirty="0">
                <a:ea typeface="+mn-lt"/>
                <a:cs typeface="+mn-lt"/>
              </a:rPr>
              <a:t>The top shelter intake reasons:</a:t>
            </a:r>
          </a:p>
          <a:p>
            <a:pPr marL="914400" lvl="1" indent="-457200">
              <a:spcBef>
                <a:spcPts val="300"/>
              </a:spcBef>
              <a:buFont typeface="Courier New"/>
              <a:buChar char="o"/>
            </a:pPr>
            <a:r>
              <a:rPr lang="en-US" sz="2200" dirty="0">
                <a:ea typeface="+mn-lt"/>
                <a:cs typeface="+mn-lt"/>
              </a:rPr>
              <a:t>Stray</a:t>
            </a:r>
          </a:p>
          <a:p>
            <a:pPr marL="914400" lvl="1" indent="-457200">
              <a:spcBef>
                <a:spcPts val="300"/>
              </a:spcBef>
              <a:buFont typeface="Courier New"/>
              <a:buChar char="o"/>
            </a:pPr>
            <a:r>
              <a:rPr lang="en-US" sz="2200" dirty="0">
                <a:ea typeface="+mn-lt"/>
                <a:cs typeface="+mn-lt"/>
              </a:rPr>
              <a:t>Litter relinquishment</a:t>
            </a:r>
          </a:p>
          <a:p>
            <a:pPr marL="914400" lvl="1" indent="-457200">
              <a:spcBef>
                <a:spcPts val="300"/>
              </a:spcBef>
              <a:buFont typeface="Courier New"/>
              <a:buChar char="o"/>
            </a:pPr>
            <a:r>
              <a:rPr lang="en-US" sz="2200" dirty="0">
                <a:ea typeface="+mn-lt"/>
                <a:cs typeface="+mn-lt"/>
              </a:rPr>
              <a:t>Incompatible with the owner lifestyle</a:t>
            </a:r>
            <a:endParaRPr lang="en-US" sz="2200" dirty="0">
              <a:latin typeface="Calibri Light"/>
              <a:ea typeface="+mn-lt"/>
              <a:cs typeface="Calibri Light"/>
            </a:endParaRPr>
          </a:p>
          <a:p>
            <a:pPr marL="914400" lvl="1" indent="-457200">
              <a:spcBef>
                <a:spcPts val="300"/>
              </a:spcBef>
              <a:buFont typeface="Courier New"/>
              <a:buChar char="o"/>
            </a:pPr>
            <a:r>
              <a:rPr lang="en-US" sz="2200" dirty="0">
                <a:ea typeface="+mn-lt"/>
                <a:cs typeface="+mn-lt"/>
              </a:rPr>
              <a:t>Unsuitable accommodation</a:t>
            </a:r>
          </a:p>
          <a:p>
            <a:pPr marL="457200" indent="-457200">
              <a:spcBef>
                <a:spcPts val="1300"/>
              </a:spcBef>
              <a:buFont typeface="Wingdings"/>
              <a:buChar char="Ø"/>
            </a:pPr>
            <a:r>
              <a:rPr lang="en-US" sz="2200" dirty="0">
                <a:ea typeface="+mn-lt"/>
                <a:cs typeface="+mn-lt"/>
              </a:rPr>
              <a:t>From 2018-2021, stray cat intakes did not change</a:t>
            </a:r>
          </a:p>
        </p:txBody>
      </p:sp>
      <p:sp>
        <p:nvSpPr>
          <p:cNvPr id="19" name="TextBox 18">
            <a:extLst>
              <a:ext uri="{FF2B5EF4-FFF2-40B4-BE49-F238E27FC236}">
                <a16:creationId xmlns:a16="http://schemas.microsoft.com/office/drawing/2014/main" id="{FFB6C9E4-19C0-4C40-906C-17FDAD3A7963}"/>
              </a:ext>
            </a:extLst>
          </p:cNvPr>
          <p:cNvSpPr txBox="1"/>
          <p:nvPr/>
        </p:nvSpPr>
        <p:spPr>
          <a:xfrm>
            <a:off x="5997583" y="1403720"/>
            <a:ext cx="5764107" cy="463716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spcBef>
                <a:spcPts val="1300"/>
              </a:spcBef>
              <a:buFont typeface="Wingdings"/>
              <a:buChar char="Ø"/>
            </a:pPr>
            <a:r>
              <a:rPr lang="en-US" sz="2200" dirty="0">
                <a:ea typeface="+mn-lt"/>
                <a:cs typeface="+mn-lt"/>
              </a:rPr>
              <a:t>Highest adoption rates: August and October </a:t>
            </a:r>
            <a:endParaRPr lang="en-US" sz="2200" dirty="0">
              <a:cs typeface="Calibri Light"/>
            </a:endParaRPr>
          </a:p>
          <a:p>
            <a:pPr marL="457200" indent="-457200">
              <a:spcBef>
                <a:spcPts val="1300"/>
              </a:spcBef>
              <a:buFont typeface="Wingdings"/>
              <a:buChar char="Ø"/>
            </a:pPr>
            <a:r>
              <a:rPr lang="en-US" sz="2200" dirty="0">
                <a:ea typeface="+mn-lt"/>
                <a:cs typeface="+mn-lt"/>
              </a:rPr>
              <a:t>Peak adoptions: August 2018</a:t>
            </a:r>
            <a:endParaRPr lang="en-US" sz="2200" dirty="0">
              <a:latin typeface="Calibri Light"/>
              <a:ea typeface="+mn-lt"/>
              <a:cs typeface="Calibri Light"/>
            </a:endParaRPr>
          </a:p>
          <a:p>
            <a:pPr marL="457200" indent="-457200">
              <a:spcBef>
                <a:spcPts val="1300"/>
              </a:spcBef>
              <a:buFont typeface="Wingdings"/>
              <a:buChar char="Ø"/>
            </a:pPr>
            <a:r>
              <a:rPr lang="en-US" sz="2200" dirty="0">
                <a:ea typeface="+mn-lt"/>
                <a:cs typeface="+mn-lt"/>
              </a:rPr>
              <a:t>Adult dogs (ages 2-5) were most likely to be adopted (50.33%)</a:t>
            </a:r>
          </a:p>
          <a:p>
            <a:pPr marL="457200" indent="-457200">
              <a:spcBef>
                <a:spcPts val="1300"/>
              </a:spcBef>
              <a:buFont typeface="Wingdings"/>
              <a:buChar char="Ø"/>
            </a:pPr>
            <a:r>
              <a:rPr lang="en-US" sz="2200" dirty="0">
                <a:ea typeface="+mn-lt"/>
                <a:cs typeface="+mn-lt"/>
              </a:rPr>
              <a:t>The top shelter intake reasons:</a:t>
            </a:r>
          </a:p>
          <a:p>
            <a:pPr marL="914400" lvl="1" indent="-457200">
              <a:spcBef>
                <a:spcPts val="300"/>
              </a:spcBef>
              <a:buFont typeface="Courier New"/>
              <a:buChar char="o"/>
            </a:pPr>
            <a:r>
              <a:rPr lang="en-US" sz="2200" dirty="0">
                <a:ea typeface="+mn-lt"/>
                <a:cs typeface="+mn-lt"/>
              </a:rPr>
              <a:t>Stray</a:t>
            </a:r>
          </a:p>
          <a:p>
            <a:pPr marL="914400" lvl="1" indent="-457200">
              <a:spcBef>
                <a:spcPts val="300"/>
              </a:spcBef>
              <a:buFont typeface="Courier New"/>
              <a:buChar char="o"/>
            </a:pPr>
            <a:r>
              <a:rPr lang="en-US" sz="2200" dirty="0">
                <a:ea typeface="+mn-lt"/>
                <a:cs typeface="+mn-lt"/>
              </a:rPr>
              <a:t>Incompatible with the owner lifestyle</a:t>
            </a:r>
          </a:p>
          <a:p>
            <a:pPr marL="914400" lvl="1" indent="-457200">
              <a:spcBef>
                <a:spcPts val="300"/>
              </a:spcBef>
              <a:buFont typeface="Courier New"/>
              <a:buChar char="o"/>
            </a:pPr>
            <a:r>
              <a:rPr lang="en-US" sz="2200" dirty="0">
                <a:ea typeface="+mn-lt"/>
                <a:cs typeface="+mn-lt"/>
              </a:rPr>
              <a:t>Police assist</a:t>
            </a:r>
            <a:endParaRPr lang="en-US" sz="2200" dirty="0">
              <a:latin typeface="Calibri Light"/>
              <a:ea typeface="+mn-lt"/>
              <a:cs typeface="Calibri Light"/>
            </a:endParaRPr>
          </a:p>
          <a:p>
            <a:pPr marL="914400" lvl="1" indent="-457200">
              <a:spcBef>
                <a:spcPts val="300"/>
              </a:spcBef>
              <a:buFont typeface="Courier New"/>
              <a:buChar char="o"/>
            </a:pPr>
            <a:r>
              <a:rPr lang="en-US" sz="2200" dirty="0">
                <a:ea typeface="+mn-lt"/>
                <a:cs typeface="+mn-lt"/>
              </a:rPr>
              <a:t>Moving</a:t>
            </a:r>
          </a:p>
          <a:p>
            <a:pPr marL="457200" indent="-457200">
              <a:spcBef>
                <a:spcPts val="1300"/>
              </a:spcBef>
              <a:buFont typeface="Wingdings"/>
              <a:buChar char="Ø"/>
            </a:pPr>
            <a:r>
              <a:rPr lang="en-US" sz="2200" dirty="0">
                <a:ea typeface="+mn-lt"/>
                <a:cs typeface="+mn-lt"/>
              </a:rPr>
              <a:t>From 2018-2021, there were significantly less stray dog intakes in 2020 and 2021</a:t>
            </a:r>
          </a:p>
        </p:txBody>
      </p:sp>
    </p:spTree>
    <p:custDataLst>
      <p:tags r:id="rId1"/>
    </p:custDataLst>
    <p:extLst>
      <p:ext uri="{BB962C8B-B14F-4D97-AF65-F5344CB8AC3E}">
        <p14:creationId xmlns:p14="http://schemas.microsoft.com/office/powerpoint/2010/main" val="682668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5">
                                            <p:txEl>
                                              <p:pRg st="0" end="0"/>
                                            </p:txEl>
                                          </p:spTgt>
                                        </p:tgtEl>
                                        <p:attrNameLst>
                                          <p:attrName>style.visibility</p:attrName>
                                        </p:attrNameLst>
                                      </p:cBhvr>
                                      <p:to>
                                        <p:strVal val="visible"/>
                                      </p:to>
                                    </p:set>
                                    <p:animEffect transition="in" filter="barn(inVertical)">
                                      <p:cBhvr>
                                        <p:cTn id="10" dur="500"/>
                                        <p:tgtEl>
                                          <p:spTgt spid="5">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2">
                                            <p:txEl>
                                              <p:pRg st="0" end="0"/>
                                            </p:txEl>
                                          </p:spTgt>
                                        </p:tgtEl>
                                        <p:attrNameLst>
                                          <p:attrName>style.visibility</p:attrName>
                                        </p:attrNameLst>
                                      </p:cBhvr>
                                      <p:to>
                                        <p:strVal val="visible"/>
                                      </p:to>
                                    </p:set>
                                    <p:animEffect transition="in" filter="fade">
                                      <p:cBhvr>
                                        <p:cTn id="15" dur="500"/>
                                        <p:tgtEl>
                                          <p:spTgt spid="12">
                                            <p:txEl>
                                              <p:pRg st="0" end="0"/>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19">
                                            <p:txEl>
                                              <p:pRg st="0" end="0"/>
                                            </p:txEl>
                                          </p:spTgt>
                                        </p:tgtEl>
                                        <p:attrNameLst>
                                          <p:attrName>style.visibility</p:attrName>
                                        </p:attrNameLst>
                                      </p:cBhvr>
                                      <p:to>
                                        <p:strVal val="visible"/>
                                      </p:to>
                                    </p:set>
                                    <p:animEffect transition="in" filter="fade">
                                      <p:cBhvr>
                                        <p:cTn id="18" dur="500"/>
                                        <p:tgtEl>
                                          <p:spTgt spid="19">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2">
                                            <p:txEl>
                                              <p:pRg st="1" end="1"/>
                                            </p:txEl>
                                          </p:spTgt>
                                        </p:tgtEl>
                                        <p:attrNameLst>
                                          <p:attrName>style.visibility</p:attrName>
                                        </p:attrNameLst>
                                      </p:cBhvr>
                                      <p:to>
                                        <p:strVal val="visible"/>
                                      </p:to>
                                    </p:set>
                                    <p:animEffect transition="in" filter="fade">
                                      <p:cBhvr>
                                        <p:cTn id="23" dur="500"/>
                                        <p:tgtEl>
                                          <p:spTgt spid="12">
                                            <p:txEl>
                                              <p:pRg st="1" end="1"/>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19">
                                            <p:txEl>
                                              <p:pRg st="1" end="1"/>
                                            </p:txEl>
                                          </p:spTgt>
                                        </p:tgtEl>
                                        <p:attrNameLst>
                                          <p:attrName>style.visibility</p:attrName>
                                        </p:attrNameLst>
                                      </p:cBhvr>
                                      <p:to>
                                        <p:strVal val="visible"/>
                                      </p:to>
                                    </p:set>
                                    <p:animEffect transition="in" filter="fade">
                                      <p:cBhvr>
                                        <p:cTn id="26" dur="500"/>
                                        <p:tgtEl>
                                          <p:spTgt spid="19">
                                            <p:txEl>
                                              <p:pRg st="1" end="1"/>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2">
                                            <p:txEl>
                                              <p:pRg st="2" end="2"/>
                                            </p:txEl>
                                          </p:spTgt>
                                        </p:tgtEl>
                                        <p:attrNameLst>
                                          <p:attrName>style.visibility</p:attrName>
                                        </p:attrNameLst>
                                      </p:cBhvr>
                                      <p:to>
                                        <p:strVal val="visible"/>
                                      </p:to>
                                    </p:set>
                                    <p:animEffect transition="in" filter="fade">
                                      <p:cBhvr>
                                        <p:cTn id="31" dur="500"/>
                                        <p:tgtEl>
                                          <p:spTgt spid="12">
                                            <p:txEl>
                                              <p:pRg st="2" end="2"/>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19">
                                            <p:txEl>
                                              <p:pRg st="2" end="2"/>
                                            </p:txEl>
                                          </p:spTgt>
                                        </p:tgtEl>
                                        <p:attrNameLst>
                                          <p:attrName>style.visibility</p:attrName>
                                        </p:attrNameLst>
                                      </p:cBhvr>
                                      <p:to>
                                        <p:strVal val="visible"/>
                                      </p:to>
                                    </p:set>
                                    <p:animEffect transition="in" filter="fade">
                                      <p:cBhvr>
                                        <p:cTn id="34" dur="500"/>
                                        <p:tgtEl>
                                          <p:spTgt spid="19">
                                            <p:txEl>
                                              <p:pRg st="2" end="2"/>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2">
                                            <p:txEl>
                                              <p:pRg st="3" end="3"/>
                                            </p:txEl>
                                          </p:spTgt>
                                        </p:tgtEl>
                                        <p:attrNameLst>
                                          <p:attrName>style.visibility</p:attrName>
                                        </p:attrNameLst>
                                      </p:cBhvr>
                                      <p:to>
                                        <p:strVal val="visible"/>
                                      </p:to>
                                    </p:set>
                                    <p:animEffect transition="in" filter="fade">
                                      <p:cBhvr>
                                        <p:cTn id="39" dur="500"/>
                                        <p:tgtEl>
                                          <p:spTgt spid="12">
                                            <p:txEl>
                                              <p:pRg st="3" end="3"/>
                                            </p:txEl>
                                          </p:spTgt>
                                        </p:tgtEl>
                                      </p:cBhvr>
                                    </p:animEffect>
                                  </p:childTnLst>
                                </p:cTn>
                              </p:par>
                              <p:par>
                                <p:cTn id="40" presetID="10" presetClass="entr" presetSubtype="0" fill="hold" nodeType="withEffect">
                                  <p:stCondLst>
                                    <p:cond delay="0"/>
                                  </p:stCondLst>
                                  <p:childTnLst>
                                    <p:set>
                                      <p:cBhvr>
                                        <p:cTn id="41" dur="1" fill="hold">
                                          <p:stCondLst>
                                            <p:cond delay="0"/>
                                          </p:stCondLst>
                                        </p:cTn>
                                        <p:tgtEl>
                                          <p:spTgt spid="12">
                                            <p:txEl>
                                              <p:pRg st="4" end="4"/>
                                            </p:txEl>
                                          </p:spTgt>
                                        </p:tgtEl>
                                        <p:attrNameLst>
                                          <p:attrName>style.visibility</p:attrName>
                                        </p:attrNameLst>
                                      </p:cBhvr>
                                      <p:to>
                                        <p:strVal val="visible"/>
                                      </p:to>
                                    </p:set>
                                    <p:animEffect transition="in" filter="fade">
                                      <p:cBhvr>
                                        <p:cTn id="42" dur="500"/>
                                        <p:tgtEl>
                                          <p:spTgt spid="12">
                                            <p:txEl>
                                              <p:pRg st="4" end="4"/>
                                            </p:txEl>
                                          </p:spTgt>
                                        </p:tgtEl>
                                      </p:cBhvr>
                                    </p:animEffect>
                                  </p:childTnLst>
                                </p:cTn>
                              </p:par>
                              <p:par>
                                <p:cTn id="43" presetID="10" presetClass="entr" presetSubtype="0" fill="hold" nodeType="withEffect">
                                  <p:stCondLst>
                                    <p:cond delay="0"/>
                                  </p:stCondLst>
                                  <p:childTnLst>
                                    <p:set>
                                      <p:cBhvr>
                                        <p:cTn id="44" dur="1" fill="hold">
                                          <p:stCondLst>
                                            <p:cond delay="0"/>
                                          </p:stCondLst>
                                        </p:cTn>
                                        <p:tgtEl>
                                          <p:spTgt spid="12">
                                            <p:txEl>
                                              <p:pRg st="5" end="5"/>
                                            </p:txEl>
                                          </p:spTgt>
                                        </p:tgtEl>
                                        <p:attrNameLst>
                                          <p:attrName>style.visibility</p:attrName>
                                        </p:attrNameLst>
                                      </p:cBhvr>
                                      <p:to>
                                        <p:strVal val="visible"/>
                                      </p:to>
                                    </p:set>
                                    <p:animEffect transition="in" filter="fade">
                                      <p:cBhvr>
                                        <p:cTn id="45" dur="500"/>
                                        <p:tgtEl>
                                          <p:spTgt spid="12">
                                            <p:txEl>
                                              <p:pRg st="5" end="5"/>
                                            </p:txEl>
                                          </p:spTgt>
                                        </p:tgtEl>
                                      </p:cBhvr>
                                    </p:animEffect>
                                  </p:childTnLst>
                                </p:cTn>
                              </p:par>
                              <p:par>
                                <p:cTn id="46" presetID="10" presetClass="entr" presetSubtype="0" fill="hold" nodeType="withEffect">
                                  <p:stCondLst>
                                    <p:cond delay="0"/>
                                  </p:stCondLst>
                                  <p:childTnLst>
                                    <p:set>
                                      <p:cBhvr>
                                        <p:cTn id="47" dur="1" fill="hold">
                                          <p:stCondLst>
                                            <p:cond delay="0"/>
                                          </p:stCondLst>
                                        </p:cTn>
                                        <p:tgtEl>
                                          <p:spTgt spid="12">
                                            <p:txEl>
                                              <p:pRg st="6" end="6"/>
                                            </p:txEl>
                                          </p:spTgt>
                                        </p:tgtEl>
                                        <p:attrNameLst>
                                          <p:attrName>style.visibility</p:attrName>
                                        </p:attrNameLst>
                                      </p:cBhvr>
                                      <p:to>
                                        <p:strVal val="visible"/>
                                      </p:to>
                                    </p:set>
                                    <p:animEffect transition="in" filter="fade">
                                      <p:cBhvr>
                                        <p:cTn id="48" dur="500"/>
                                        <p:tgtEl>
                                          <p:spTgt spid="12">
                                            <p:txEl>
                                              <p:pRg st="6" end="6"/>
                                            </p:txEl>
                                          </p:spTgt>
                                        </p:tgtEl>
                                      </p:cBhvr>
                                    </p:animEffect>
                                  </p:childTnLst>
                                </p:cTn>
                              </p:par>
                              <p:par>
                                <p:cTn id="49" presetID="10" presetClass="entr" presetSubtype="0" fill="hold" nodeType="withEffect">
                                  <p:stCondLst>
                                    <p:cond delay="0"/>
                                  </p:stCondLst>
                                  <p:childTnLst>
                                    <p:set>
                                      <p:cBhvr>
                                        <p:cTn id="50" dur="1" fill="hold">
                                          <p:stCondLst>
                                            <p:cond delay="0"/>
                                          </p:stCondLst>
                                        </p:cTn>
                                        <p:tgtEl>
                                          <p:spTgt spid="12">
                                            <p:txEl>
                                              <p:pRg st="7" end="7"/>
                                            </p:txEl>
                                          </p:spTgt>
                                        </p:tgtEl>
                                        <p:attrNameLst>
                                          <p:attrName>style.visibility</p:attrName>
                                        </p:attrNameLst>
                                      </p:cBhvr>
                                      <p:to>
                                        <p:strVal val="visible"/>
                                      </p:to>
                                    </p:set>
                                    <p:animEffect transition="in" filter="fade">
                                      <p:cBhvr>
                                        <p:cTn id="51" dur="500"/>
                                        <p:tgtEl>
                                          <p:spTgt spid="12">
                                            <p:txEl>
                                              <p:pRg st="7" end="7"/>
                                            </p:txEl>
                                          </p:spTgt>
                                        </p:tgtEl>
                                      </p:cBhvr>
                                    </p:animEffect>
                                  </p:childTnLst>
                                </p:cTn>
                              </p:par>
                              <p:par>
                                <p:cTn id="52" presetID="10" presetClass="entr" presetSubtype="0" fill="hold" nodeType="withEffect">
                                  <p:stCondLst>
                                    <p:cond delay="0"/>
                                  </p:stCondLst>
                                  <p:childTnLst>
                                    <p:set>
                                      <p:cBhvr>
                                        <p:cTn id="53" dur="1" fill="hold">
                                          <p:stCondLst>
                                            <p:cond delay="0"/>
                                          </p:stCondLst>
                                        </p:cTn>
                                        <p:tgtEl>
                                          <p:spTgt spid="19">
                                            <p:txEl>
                                              <p:pRg st="3" end="3"/>
                                            </p:txEl>
                                          </p:spTgt>
                                        </p:tgtEl>
                                        <p:attrNameLst>
                                          <p:attrName>style.visibility</p:attrName>
                                        </p:attrNameLst>
                                      </p:cBhvr>
                                      <p:to>
                                        <p:strVal val="visible"/>
                                      </p:to>
                                    </p:set>
                                    <p:animEffect transition="in" filter="fade">
                                      <p:cBhvr>
                                        <p:cTn id="54" dur="500"/>
                                        <p:tgtEl>
                                          <p:spTgt spid="19">
                                            <p:txEl>
                                              <p:pRg st="3" end="3"/>
                                            </p:txEl>
                                          </p:spTgt>
                                        </p:tgtEl>
                                      </p:cBhvr>
                                    </p:animEffect>
                                  </p:childTnLst>
                                </p:cTn>
                              </p:par>
                              <p:par>
                                <p:cTn id="55" presetID="10" presetClass="entr" presetSubtype="0" fill="hold" nodeType="withEffect">
                                  <p:stCondLst>
                                    <p:cond delay="0"/>
                                  </p:stCondLst>
                                  <p:childTnLst>
                                    <p:set>
                                      <p:cBhvr>
                                        <p:cTn id="56" dur="1" fill="hold">
                                          <p:stCondLst>
                                            <p:cond delay="0"/>
                                          </p:stCondLst>
                                        </p:cTn>
                                        <p:tgtEl>
                                          <p:spTgt spid="19">
                                            <p:txEl>
                                              <p:pRg st="4" end="4"/>
                                            </p:txEl>
                                          </p:spTgt>
                                        </p:tgtEl>
                                        <p:attrNameLst>
                                          <p:attrName>style.visibility</p:attrName>
                                        </p:attrNameLst>
                                      </p:cBhvr>
                                      <p:to>
                                        <p:strVal val="visible"/>
                                      </p:to>
                                    </p:set>
                                    <p:animEffect transition="in" filter="fade">
                                      <p:cBhvr>
                                        <p:cTn id="57" dur="500"/>
                                        <p:tgtEl>
                                          <p:spTgt spid="19">
                                            <p:txEl>
                                              <p:pRg st="4" end="4"/>
                                            </p:txEl>
                                          </p:spTgt>
                                        </p:tgtEl>
                                      </p:cBhvr>
                                    </p:animEffect>
                                  </p:childTnLst>
                                </p:cTn>
                              </p:par>
                              <p:par>
                                <p:cTn id="58" presetID="10" presetClass="entr" presetSubtype="0" fill="hold" nodeType="withEffect">
                                  <p:stCondLst>
                                    <p:cond delay="0"/>
                                  </p:stCondLst>
                                  <p:childTnLst>
                                    <p:set>
                                      <p:cBhvr>
                                        <p:cTn id="59" dur="1" fill="hold">
                                          <p:stCondLst>
                                            <p:cond delay="0"/>
                                          </p:stCondLst>
                                        </p:cTn>
                                        <p:tgtEl>
                                          <p:spTgt spid="19">
                                            <p:txEl>
                                              <p:pRg st="5" end="5"/>
                                            </p:txEl>
                                          </p:spTgt>
                                        </p:tgtEl>
                                        <p:attrNameLst>
                                          <p:attrName>style.visibility</p:attrName>
                                        </p:attrNameLst>
                                      </p:cBhvr>
                                      <p:to>
                                        <p:strVal val="visible"/>
                                      </p:to>
                                    </p:set>
                                    <p:animEffect transition="in" filter="fade">
                                      <p:cBhvr>
                                        <p:cTn id="60" dur="500"/>
                                        <p:tgtEl>
                                          <p:spTgt spid="19">
                                            <p:txEl>
                                              <p:pRg st="5" end="5"/>
                                            </p:txEl>
                                          </p:spTgt>
                                        </p:tgtEl>
                                      </p:cBhvr>
                                    </p:animEffect>
                                  </p:childTnLst>
                                </p:cTn>
                              </p:par>
                              <p:par>
                                <p:cTn id="61" presetID="10" presetClass="entr" presetSubtype="0" fill="hold" nodeType="withEffect">
                                  <p:stCondLst>
                                    <p:cond delay="0"/>
                                  </p:stCondLst>
                                  <p:childTnLst>
                                    <p:set>
                                      <p:cBhvr>
                                        <p:cTn id="62" dur="1" fill="hold">
                                          <p:stCondLst>
                                            <p:cond delay="0"/>
                                          </p:stCondLst>
                                        </p:cTn>
                                        <p:tgtEl>
                                          <p:spTgt spid="19">
                                            <p:txEl>
                                              <p:pRg st="6" end="6"/>
                                            </p:txEl>
                                          </p:spTgt>
                                        </p:tgtEl>
                                        <p:attrNameLst>
                                          <p:attrName>style.visibility</p:attrName>
                                        </p:attrNameLst>
                                      </p:cBhvr>
                                      <p:to>
                                        <p:strVal val="visible"/>
                                      </p:to>
                                    </p:set>
                                    <p:animEffect transition="in" filter="fade">
                                      <p:cBhvr>
                                        <p:cTn id="63" dur="500"/>
                                        <p:tgtEl>
                                          <p:spTgt spid="19">
                                            <p:txEl>
                                              <p:pRg st="6" end="6"/>
                                            </p:txEl>
                                          </p:spTgt>
                                        </p:tgtEl>
                                      </p:cBhvr>
                                    </p:animEffect>
                                  </p:childTnLst>
                                </p:cTn>
                              </p:par>
                              <p:par>
                                <p:cTn id="64" presetID="10" presetClass="entr" presetSubtype="0" fill="hold" nodeType="withEffect">
                                  <p:stCondLst>
                                    <p:cond delay="0"/>
                                  </p:stCondLst>
                                  <p:childTnLst>
                                    <p:set>
                                      <p:cBhvr>
                                        <p:cTn id="65" dur="1" fill="hold">
                                          <p:stCondLst>
                                            <p:cond delay="0"/>
                                          </p:stCondLst>
                                        </p:cTn>
                                        <p:tgtEl>
                                          <p:spTgt spid="19">
                                            <p:txEl>
                                              <p:pRg st="7" end="7"/>
                                            </p:txEl>
                                          </p:spTgt>
                                        </p:tgtEl>
                                        <p:attrNameLst>
                                          <p:attrName>style.visibility</p:attrName>
                                        </p:attrNameLst>
                                      </p:cBhvr>
                                      <p:to>
                                        <p:strVal val="visible"/>
                                      </p:to>
                                    </p:set>
                                    <p:animEffect transition="in" filter="fade">
                                      <p:cBhvr>
                                        <p:cTn id="66" dur="500"/>
                                        <p:tgtEl>
                                          <p:spTgt spid="19">
                                            <p:txEl>
                                              <p:pRg st="7" end="7"/>
                                            </p:txEl>
                                          </p:spTgt>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12">
                                            <p:txEl>
                                              <p:pRg st="8" end="8"/>
                                            </p:txEl>
                                          </p:spTgt>
                                        </p:tgtEl>
                                        <p:attrNameLst>
                                          <p:attrName>style.visibility</p:attrName>
                                        </p:attrNameLst>
                                      </p:cBhvr>
                                      <p:to>
                                        <p:strVal val="visible"/>
                                      </p:to>
                                    </p:set>
                                    <p:animEffect transition="in" filter="fade">
                                      <p:cBhvr>
                                        <p:cTn id="71" dur="500"/>
                                        <p:tgtEl>
                                          <p:spTgt spid="12">
                                            <p:txEl>
                                              <p:pRg st="8" end="8"/>
                                            </p:txEl>
                                          </p:spTgt>
                                        </p:tgtEl>
                                      </p:cBhvr>
                                    </p:animEffect>
                                  </p:childTnLst>
                                </p:cTn>
                              </p:par>
                              <p:par>
                                <p:cTn id="72" presetID="10" presetClass="entr" presetSubtype="0" fill="hold" nodeType="withEffect">
                                  <p:stCondLst>
                                    <p:cond delay="0"/>
                                  </p:stCondLst>
                                  <p:childTnLst>
                                    <p:set>
                                      <p:cBhvr>
                                        <p:cTn id="73" dur="1" fill="hold">
                                          <p:stCondLst>
                                            <p:cond delay="0"/>
                                          </p:stCondLst>
                                        </p:cTn>
                                        <p:tgtEl>
                                          <p:spTgt spid="19">
                                            <p:txEl>
                                              <p:pRg st="8" end="8"/>
                                            </p:txEl>
                                          </p:spTgt>
                                        </p:tgtEl>
                                        <p:attrNameLst>
                                          <p:attrName>style.visibility</p:attrName>
                                        </p:attrNameLst>
                                      </p:cBhvr>
                                      <p:to>
                                        <p:strVal val="visible"/>
                                      </p:to>
                                    </p:set>
                                    <p:animEffect transition="in" filter="fade">
                                      <p:cBhvr>
                                        <p:cTn id="74" dur="500"/>
                                        <p:tgtEl>
                                          <p:spTgt spid="19">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7" descr="Love Dog Cat · Free photo on Pixabay">
            <a:extLst>
              <a:ext uri="{FF2B5EF4-FFF2-40B4-BE49-F238E27FC236}">
                <a16:creationId xmlns:a16="http://schemas.microsoft.com/office/drawing/2014/main" id="{321B641B-7F70-4A7C-93E8-70EA2AA6FB47}"/>
              </a:ext>
            </a:extLst>
          </p:cNvPr>
          <p:cNvPicPr>
            <a:picLocks noChangeAspect="1"/>
          </p:cNvPicPr>
          <p:nvPr/>
        </p:nvPicPr>
        <p:blipFill rotWithShape="1">
          <a:blip r:embed="rId2">
            <a:duotone>
              <a:schemeClr val="accent1">
                <a:shade val="45000"/>
                <a:satMod val="135000"/>
              </a:schemeClr>
              <a:prstClr val="white"/>
            </a:duotone>
            <a:alphaModFix amt="25000"/>
          </a:blip>
          <a:srcRect t="2047" b="3415"/>
          <a:stretch/>
        </p:blipFill>
        <p:spPr>
          <a:xfrm>
            <a:off x="20" y="10"/>
            <a:ext cx="12191980" cy="6857990"/>
          </a:xfrm>
          <a:prstGeom prst="rect">
            <a:avLst/>
          </a:prstGeom>
        </p:spPr>
      </p:pic>
      <p:sp>
        <p:nvSpPr>
          <p:cNvPr id="2" name="Title 1">
            <a:extLst>
              <a:ext uri="{FF2B5EF4-FFF2-40B4-BE49-F238E27FC236}">
                <a16:creationId xmlns:a16="http://schemas.microsoft.com/office/drawing/2014/main" id="{64980320-3A86-48B6-907D-7415C74C688F}"/>
              </a:ext>
            </a:extLst>
          </p:cNvPr>
          <p:cNvSpPr>
            <a:spLocks noGrp="1"/>
          </p:cNvSpPr>
          <p:nvPr>
            <p:ph type="ctrTitle"/>
          </p:nvPr>
        </p:nvSpPr>
        <p:spPr>
          <a:xfrm>
            <a:off x="603504" y="770467"/>
            <a:ext cx="10782300" cy="3352800"/>
          </a:xfrm>
        </p:spPr>
        <p:txBody>
          <a:bodyPr>
            <a:normAutofit/>
          </a:bodyPr>
          <a:lstStyle/>
          <a:p>
            <a:r>
              <a:rPr lang="en-US" b="1">
                <a:cs typeface="Calibri Light"/>
              </a:rPr>
              <a:t>Conclusions</a:t>
            </a:r>
          </a:p>
        </p:txBody>
      </p:sp>
    </p:spTree>
    <p:extLst>
      <p:ext uri="{BB962C8B-B14F-4D97-AF65-F5344CB8AC3E}">
        <p14:creationId xmlns:p14="http://schemas.microsoft.com/office/powerpoint/2010/main" val="11489544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54C4829-CF39-4CF4-973E-6F5A32F80A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82600" cy="6858000"/>
          </a:xfrm>
          <a:prstGeom prst="rect">
            <a:avLst/>
          </a:prstGeom>
          <a:solidFill>
            <a:schemeClr val="accent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1" descr="Download Wallpaper 1920x1080 dog, cat, funny, couple Full ...">
            <a:extLst>
              <a:ext uri="{FF2B5EF4-FFF2-40B4-BE49-F238E27FC236}">
                <a16:creationId xmlns:a16="http://schemas.microsoft.com/office/drawing/2014/main" id="{542AA28B-F96C-4EDF-A174-5780C7F420AE}"/>
              </a:ext>
            </a:extLst>
          </p:cNvPr>
          <p:cNvPicPr>
            <a:picLocks noGrp="1" noChangeAspect="1"/>
          </p:cNvPicPr>
          <p:nvPr>
            <p:ph idx="1"/>
          </p:nvPr>
        </p:nvPicPr>
        <p:blipFill rotWithShape="1">
          <a:blip r:embed="rId4"/>
          <a:srcRect r="-141" b="13965"/>
          <a:stretch/>
        </p:blipFill>
        <p:spPr>
          <a:xfrm>
            <a:off x="2740730" y="3620911"/>
            <a:ext cx="6703729" cy="3239691"/>
          </a:xfrm>
        </p:spPr>
      </p:pic>
      <p:sp>
        <p:nvSpPr>
          <p:cNvPr id="3" name="TextBox 2">
            <a:extLst>
              <a:ext uri="{FF2B5EF4-FFF2-40B4-BE49-F238E27FC236}">
                <a16:creationId xmlns:a16="http://schemas.microsoft.com/office/drawing/2014/main" id="{963C6826-29A0-448D-9106-DCFEA396C314}"/>
              </a:ext>
            </a:extLst>
          </p:cNvPr>
          <p:cNvSpPr txBox="1"/>
          <p:nvPr/>
        </p:nvSpPr>
        <p:spPr>
          <a:xfrm>
            <a:off x="836748" y="848902"/>
            <a:ext cx="10567638" cy="207120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4660" indent="-457200">
              <a:lnSpc>
                <a:spcPct val="150000"/>
              </a:lnSpc>
              <a:buFont typeface="Wingdings"/>
              <a:buChar char="Ø"/>
            </a:pPr>
            <a:r>
              <a:rPr lang="en-US" sz="2200" dirty="0">
                <a:ea typeface="+mn-lt"/>
                <a:cs typeface="+mn-lt"/>
              </a:rPr>
              <a:t>Before buying a cat or dog, consider adopting a furry friend!</a:t>
            </a:r>
            <a:endParaRPr lang="en-US" dirty="0">
              <a:cs typeface="Calibri Light" panose="020F0302020204030204"/>
            </a:endParaRPr>
          </a:p>
          <a:p>
            <a:pPr marL="454660" indent="-457200">
              <a:lnSpc>
                <a:spcPct val="150000"/>
              </a:lnSpc>
              <a:buFont typeface="Wingdings"/>
              <a:buChar char="Ø"/>
            </a:pPr>
            <a:r>
              <a:rPr lang="en-US" sz="2200" dirty="0">
                <a:ea typeface="+mn-lt"/>
                <a:cs typeface="+mn-lt"/>
              </a:rPr>
              <a:t>A major factor of shelter intakes is due to incompatibilities with owner lifestyle</a:t>
            </a:r>
            <a:endParaRPr lang="en-US" dirty="0">
              <a:cs typeface="Calibri Light"/>
            </a:endParaRPr>
          </a:p>
          <a:p>
            <a:pPr marL="454660" indent="-457200">
              <a:lnSpc>
                <a:spcPct val="150000"/>
              </a:lnSpc>
              <a:buFont typeface="Wingdings"/>
              <a:buChar char="Ø"/>
            </a:pPr>
            <a:r>
              <a:rPr lang="en-US" sz="2200" dirty="0">
                <a:ea typeface="+mn-lt"/>
                <a:cs typeface="+mn-lt"/>
              </a:rPr>
              <a:t>Warmer weather influences the likelihood of adoptions and stray intakes for both cats and dogs</a:t>
            </a:r>
          </a:p>
        </p:txBody>
      </p:sp>
    </p:spTree>
    <p:custDataLst>
      <p:tags r:id="rId1"/>
    </p:custDataLst>
    <p:extLst>
      <p:ext uri="{BB962C8B-B14F-4D97-AF65-F5344CB8AC3E}">
        <p14:creationId xmlns:p14="http://schemas.microsoft.com/office/powerpoint/2010/main" val="2406066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4">
            <a:extLst>
              <a:ext uri="{FF2B5EF4-FFF2-40B4-BE49-F238E27FC236}">
                <a16:creationId xmlns:a16="http://schemas.microsoft.com/office/drawing/2014/main" id="{D69F0CEC-EC32-42FA-B609-AD1310A72274}"/>
              </a:ext>
            </a:extLst>
          </p:cNvPr>
          <p:cNvPicPr>
            <a:picLocks noChangeAspect="1"/>
          </p:cNvPicPr>
          <p:nvPr/>
        </p:nvPicPr>
        <p:blipFill rotWithShape="1">
          <a:blip r:embed="rId3">
            <a:duotone>
              <a:schemeClr val="accent1">
                <a:shade val="45000"/>
                <a:satMod val="135000"/>
              </a:schemeClr>
              <a:prstClr val="white"/>
            </a:duotone>
            <a:alphaModFix amt="25000"/>
          </a:blip>
          <a:srcRect/>
          <a:stretch/>
        </p:blipFill>
        <p:spPr>
          <a:xfrm>
            <a:off x="20" y="10"/>
            <a:ext cx="12191980" cy="6857990"/>
          </a:xfrm>
          <a:prstGeom prst="rect">
            <a:avLst/>
          </a:prstGeom>
        </p:spPr>
      </p:pic>
      <p:sp>
        <p:nvSpPr>
          <p:cNvPr id="2" name="Title 1">
            <a:extLst>
              <a:ext uri="{FF2B5EF4-FFF2-40B4-BE49-F238E27FC236}">
                <a16:creationId xmlns:a16="http://schemas.microsoft.com/office/drawing/2014/main" id="{64980320-3A86-48B6-907D-7415C74C688F}"/>
              </a:ext>
            </a:extLst>
          </p:cNvPr>
          <p:cNvSpPr>
            <a:spLocks noGrp="1"/>
          </p:cNvSpPr>
          <p:nvPr>
            <p:ph type="ctrTitle"/>
          </p:nvPr>
        </p:nvSpPr>
        <p:spPr>
          <a:xfrm>
            <a:off x="557041" y="1978516"/>
            <a:ext cx="10782300" cy="3036849"/>
          </a:xfrm>
        </p:spPr>
        <p:txBody>
          <a:bodyPr>
            <a:normAutofit/>
          </a:bodyPr>
          <a:lstStyle/>
          <a:p>
            <a:r>
              <a:rPr lang="en-US" b="1">
                <a:cs typeface="Calibri Light"/>
              </a:rPr>
              <a:t>Questions?</a:t>
            </a:r>
          </a:p>
        </p:txBody>
      </p:sp>
    </p:spTree>
    <p:extLst>
      <p:ext uri="{BB962C8B-B14F-4D97-AF65-F5344CB8AC3E}">
        <p14:creationId xmlns:p14="http://schemas.microsoft.com/office/powerpoint/2010/main" val="19567524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50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1CCD5EF-766D-43B9-A25D-19122E5FB1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7" y="643467"/>
            <a:ext cx="10905065" cy="1989682"/>
          </a:xfrm>
          <a:prstGeom prst="rect">
            <a:avLst/>
          </a:prstGeom>
          <a:solidFill>
            <a:schemeClr val="accent1"/>
          </a:solidFill>
          <a:ln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FD9699C9-77F1-4E33-A750-CB78C7EA29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6195" y="806204"/>
            <a:ext cx="10579608" cy="1664208"/>
          </a:xfrm>
          <a:prstGeom prst="rect">
            <a:avLst/>
          </a:prstGeom>
          <a:noFill/>
          <a:ln cap="sq">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B9A4E5B-2DC9-488F-959F-DF7829DFF004}"/>
              </a:ext>
            </a:extLst>
          </p:cNvPr>
          <p:cNvSpPr>
            <a:spLocks noGrp="1"/>
          </p:cNvSpPr>
          <p:nvPr>
            <p:ph type="title"/>
          </p:nvPr>
        </p:nvSpPr>
        <p:spPr>
          <a:xfrm>
            <a:off x="1071846" y="1059736"/>
            <a:ext cx="10040233" cy="1228130"/>
          </a:xfrm>
        </p:spPr>
        <p:txBody>
          <a:bodyPr>
            <a:normAutofit/>
          </a:bodyPr>
          <a:lstStyle/>
          <a:p>
            <a:pPr algn="ctr"/>
            <a:r>
              <a:rPr lang="en-US" b="1" dirty="0">
                <a:solidFill>
                  <a:srgbClr val="FFFFFF"/>
                </a:solidFill>
                <a:cs typeface="Calibri Light"/>
              </a:rPr>
              <a:t>Sarah Schluter</a:t>
            </a:r>
            <a:endParaRPr lang="en-US" b="1" dirty="0">
              <a:cs typeface="Calibri Light"/>
            </a:endParaRPr>
          </a:p>
        </p:txBody>
      </p:sp>
      <p:sp>
        <p:nvSpPr>
          <p:cNvPr id="6" name="TextBox 5">
            <a:extLst>
              <a:ext uri="{FF2B5EF4-FFF2-40B4-BE49-F238E27FC236}">
                <a16:creationId xmlns:a16="http://schemas.microsoft.com/office/drawing/2014/main" id="{3DA47F28-63A7-4A4E-9708-E93AFE5ED73B}"/>
              </a:ext>
            </a:extLst>
          </p:cNvPr>
          <p:cNvSpPr txBox="1"/>
          <p:nvPr/>
        </p:nvSpPr>
        <p:spPr>
          <a:xfrm>
            <a:off x="803899" y="2856110"/>
            <a:ext cx="10567638" cy="359470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lnSpc>
                <a:spcPct val="150000"/>
              </a:lnSpc>
              <a:buFont typeface="Wingdings"/>
              <a:buChar char="Ø"/>
            </a:pPr>
            <a:r>
              <a:rPr lang="en-US" sz="2200" dirty="0">
                <a:ea typeface="+mn-lt"/>
                <a:cs typeface="+mn-lt"/>
              </a:rPr>
              <a:t>RN for 20 years working on a second career</a:t>
            </a:r>
            <a:endParaRPr lang="en-US" dirty="0">
              <a:cs typeface="Calibri Light" panose="020F0302020204030204"/>
            </a:endParaRPr>
          </a:p>
          <a:p>
            <a:pPr marL="342900" indent="-342900">
              <a:lnSpc>
                <a:spcPct val="150000"/>
              </a:lnSpc>
              <a:buFont typeface="Wingdings"/>
              <a:buChar char="Ø"/>
            </a:pPr>
            <a:r>
              <a:rPr lang="en-US" sz="2200" dirty="0">
                <a:ea typeface="+mn-lt"/>
                <a:cs typeface="+mn-lt"/>
              </a:rPr>
              <a:t>AAAS and ADN degrees</a:t>
            </a:r>
          </a:p>
          <a:p>
            <a:pPr marL="342900" indent="-342900">
              <a:lnSpc>
                <a:spcPct val="150000"/>
              </a:lnSpc>
              <a:buFont typeface="Wingdings"/>
              <a:buChar char="Ø"/>
            </a:pPr>
            <a:r>
              <a:rPr lang="en-US" sz="2200" dirty="0">
                <a:ea typeface="+mn-lt"/>
                <a:cs typeface="+mn-lt"/>
              </a:rPr>
              <a:t>Has extensive experience in forensics </a:t>
            </a:r>
          </a:p>
          <a:p>
            <a:pPr marL="342900" indent="-342900">
              <a:lnSpc>
                <a:spcPct val="150000"/>
              </a:lnSpc>
              <a:buFont typeface="Wingdings"/>
              <a:buChar char="Ø"/>
            </a:pPr>
            <a:r>
              <a:rPr lang="en-US" sz="2200" dirty="0">
                <a:ea typeface="+mn-lt"/>
                <a:cs typeface="+mn-lt"/>
              </a:rPr>
              <a:t>Appreciates the importance of data analysis in improving lives and processes</a:t>
            </a:r>
          </a:p>
          <a:p>
            <a:pPr marL="342900" indent="-342900">
              <a:lnSpc>
                <a:spcPct val="150000"/>
              </a:lnSpc>
              <a:buFont typeface="Wingdings"/>
              <a:buChar char="Ø"/>
            </a:pPr>
            <a:r>
              <a:rPr lang="en-US" sz="2200" dirty="0">
                <a:ea typeface="+mn-lt"/>
                <a:cs typeface="+mn-lt"/>
              </a:rPr>
              <a:t>Needed a better life-work balance</a:t>
            </a:r>
          </a:p>
          <a:p>
            <a:pPr marL="342900" indent="-342900">
              <a:lnSpc>
                <a:spcPct val="150000"/>
              </a:lnSpc>
              <a:buFont typeface="Wingdings"/>
              <a:buChar char="Ø"/>
            </a:pPr>
            <a:r>
              <a:rPr lang="en-US" sz="2200" dirty="0">
                <a:ea typeface="+mn-lt"/>
                <a:cs typeface="+mn-lt"/>
              </a:rPr>
              <a:t>Has a love for cooking, trying new foods, painting and writing</a:t>
            </a:r>
          </a:p>
          <a:p>
            <a:pPr marL="342900" indent="-342900">
              <a:lnSpc>
                <a:spcPct val="150000"/>
              </a:lnSpc>
              <a:buFont typeface="Wingdings"/>
              <a:buChar char="Ø"/>
            </a:pPr>
            <a:r>
              <a:rPr lang="en-US" sz="2200" dirty="0">
                <a:ea typeface="+mn-lt"/>
                <a:cs typeface="+mn-lt"/>
              </a:rPr>
              <a:t>Owner of two cats</a:t>
            </a:r>
          </a:p>
        </p:txBody>
      </p:sp>
    </p:spTree>
    <p:custDataLst>
      <p:tags r:id="rId1"/>
    </p:custDataLst>
    <p:extLst>
      <p:ext uri="{BB962C8B-B14F-4D97-AF65-F5344CB8AC3E}">
        <p14:creationId xmlns:p14="http://schemas.microsoft.com/office/powerpoint/2010/main" val="36704659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1500"/>
                                  </p:stCondLst>
                                  <p:childTnLst>
                                    <p:set>
                                      <p:cBhvr>
                                        <p:cTn id="9" dur="1" fill="hold">
                                          <p:stCondLst>
                                            <p:cond delay="0"/>
                                          </p:stCondLst>
                                        </p:cTn>
                                        <p:tgtEl>
                                          <p:spTgt spid="6">
                                            <p:txEl>
                                              <p:pRg st="0" end="0"/>
                                            </p:txEl>
                                          </p:spTgt>
                                        </p:tgtEl>
                                        <p:attrNameLst>
                                          <p:attrName>style.visibility</p:attrName>
                                        </p:attrNameLst>
                                      </p:cBhvr>
                                      <p:to>
                                        <p:strVal val="visible"/>
                                      </p:to>
                                    </p:set>
                                    <p:animEffect transition="in" filter="fade">
                                      <p:cBhvr>
                                        <p:cTn id="10" dur="500"/>
                                        <p:tgtEl>
                                          <p:spTgt spid="6">
                                            <p:txEl>
                                              <p:pRg st="0" end="0"/>
                                            </p:txEl>
                                          </p:spTgt>
                                        </p:tgtEl>
                                      </p:cBhvr>
                                    </p:animEffect>
                                  </p:childTnLst>
                                </p:cTn>
                              </p:par>
                              <p:par>
                                <p:cTn id="11" presetID="10" presetClass="entr" presetSubtype="0" fill="hold" nodeType="withEffect">
                                  <p:stCondLst>
                                    <p:cond delay="1500"/>
                                  </p:stCondLst>
                                  <p:childTnLst>
                                    <p:set>
                                      <p:cBhvr>
                                        <p:cTn id="12" dur="1" fill="hold">
                                          <p:stCondLst>
                                            <p:cond delay="0"/>
                                          </p:stCondLst>
                                        </p:cTn>
                                        <p:tgtEl>
                                          <p:spTgt spid="6">
                                            <p:txEl>
                                              <p:pRg st="1" end="1"/>
                                            </p:txEl>
                                          </p:spTgt>
                                        </p:tgtEl>
                                        <p:attrNameLst>
                                          <p:attrName>style.visibility</p:attrName>
                                        </p:attrNameLst>
                                      </p:cBhvr>
                                      <p:to>
                                        <p:strVal val="visible"/>
                                      </p:to>
                                    </p:set>
                                    <p:animEffect transition="in" filter="fade">
                                      <p:cBhvr>
                                        <p:cTn id="13" dur="500"/>
                                        <p:tgtEl>
                                          <p:spTgt spid="6">
                                            <p:txEl>
                                              <p:pRg st="1" end="1"/>
                                            </p:txEl>
                                          </p:spTgt>
                                        </p:tgtEl>
                                      </p:cBhvr>
                                    </p:animEffect>
                                  </p:childTnLst>
                                </p:cTn>
                              </p:par>
                              <p:par>
                                <p:cTn id="14" presetID="10" presetClass="entr" presetSubtype="0" fill="hold" nodeType="withEffect">
                                  <p:stCondLst>
                                    <p:cond delay="1500"/>
                                  </p:stCondLst>
                                  <p:childTnLst>
                                    <p:set>
                                      <p:cBhvr>
                                        <p:cTn id="15" dur="1" fill="hold">
                                          <p:stCondLst>
                                            <p:cond delay="0"/>
                                          </p:stCondLst>
                                        </p:cTn>
                                        <p:tgtEl>
                                          <p:spTgt spid="6">
                                            <p:txEl>
                                              <p:pRg st="2" end="2"/>
                                            </p:txEl>
                                          </p:spTgt>
                                        </p:tgtEl>
                                        <p:attrNameLst>
                                          <p:attrName>style.visibility</p:attrName>
                                        </p:attrNameLst>
                                      </p:cBhvr>
                                      <p:to>
                                        <p:strVal val="visible"/>
                                      </p:to>
                                    </p:set>
                                    <p:animEffect transition="in" filter="fade">
                                      <p:cBhvr>
                                        <p:cTn id="16" dur="500"/>
                                        <p:tgtEl>
                                          <p:spTgt spid="6">
                                            <p:txEl>
                                              <p:pRg st="2" end="2"/>
                                            </p:txEl>
                                          </p:spTgt>
                                        </p:tgtEl>
                                      </p:cBhvr>
                                    </p:animEffect>
                                  </p:childTnLst>
                                </p:cTn>
                              </p:par>
                              <p:par>
                                <p:cTn id="17" presetID="10" presetClass="entr" presetSubtype="0" fill="hold" nodeType="withEffect">
                                  <p:stCondLst>
                                    <p:cond delay="1500"/>
                                  </p:stCondLst>
                                  <p:childTnLst>
                                    <p:set>
                                      <p:cBhvr>
                                        <p:cTn id="18" dur="1" fill="hold">
                                          <p:stCondLst>
                                            <p:cond delay="0"/>
                                          </p:stCondLst>
                                        </p:cTn>
                                        <p:tgtEl>
                                          <p:spTgt spid="6">
                                            <p:txEl>
                                              <p:pRg st="3" end="3"/>
                                            </p:txEl>
                                          </p:spTgt>
                                        </p:tgtEl>
                                        <p:attrNameLst>
                                          <p:attrName>style.visibility</p:attrName>
                                        </p:attrNameLst>
                                      </p:cBhvr>
                                      <p:to>
                                        <p:strVal val="visible"/>
                                      </p:to>
                                    </p:set>
                                    <p:animEffect transition="in" filter="fade">
                                      <p:cBhvr>
                                        <p:cTn id="19" dur="500"/>
                                        <p:tgtEl>
                                          <p:spTgt spid="6">
                                            <p:txEl>
                                              <p:pRg st="3" end="3"/>
                                            </p:txEl>
                                          </p:spTgt>
                                        </p:tgtEl>
                                      </p:cBhvr>
                                    </p:animEffect>
                                  </p:childTnLst>
                                </p:cTn>
                              </p:par>
                              <p:par>
                                <p:cTn id="20" presetID="10" presetClass="entr" presetSubtype="0" fill="hold" nodeType="withEffect">
                                  <p:stCondLst>
                                    <p:cond delay="1500"/>
                                  </p:stCondLst>
                                  <p:childTnLst>
                                    <p:set>
                                      <p:cBhvr>
                                        <p:cTn id="21" dur="1" fill="hold">
                                          <p:stCondLst>
                                            <p:cond delay="0"/>
                                          </p:stCondLst>
                                        </p:cTn>
                                        <p:tgtEl>
                                          <p:spTgt spid="6">
                                            <p:txEl>
                                              <p:pRg st="4" end="4"/>
                                            </p:txEl>
                                          </p:spTgt>
                                        </p:tgtEl>
                                        <p:attrNameLst>
                                          <p:attrName>style.visibility</p:attrName>
                                        </p:attrNameLst>
                                      </p:cBhvr>
                                      <p:to>
                                        <p:strVal val="visible"/>
                                      </p:to>
                                    </p:set>
                                    <p:animEffect transition="in" filter="fade">
                                      <p:cBhvr>
                                        <p:cTn id="22" dur="500"/>
                                        <p:tgtEl>
                                          <p:spTgt spid="6">
                                            <p:txEl>
                                              <p:pRg st="4" end="4"/>
                                            </p:txEl>
                                          </p:spTgt>
                                        </p:tgtEl>
                                      </p:cBhvr>
                                    </p:animEffect>
                                  </p:childTnLst>
                                </p:cTn>
                              </p:par>
                              <p:par>
                                <p:cTn id="23" presetID="10" presetClass="entr" presetSubtype="0" fill="hold" nodeType="withEffect">
                                  <p:stCondLst>
                                    <p:cond delay="1500"/>
                                  </p:stCondLst>
                                  <p:childTnLst>
                                    <p:set>
                                      <p:cBhvr>
                                        <p:cTn id="24" dur="1" fill="hold">
                                          <p:stCondLst>
                                            <p:cond delay="0"/>
                                          </p:stCondLst>
                                        </p:cTn>
                                        <p:tgtEl>
                                          <p:spTgt spid="6">
                                            <p:txEl>
                                              <p:pRg st="5" end="5"/>
                                            </p:txEl>
                                          </p:spTgt>
                                        </p:tgtEl>
                                        <p:attrNameLst>
                                          <p:attrName>style.visibility</p:attrName>
                                        </p:attrNameLst>
                                      </p:cBhvr>
                                      <p:to>
                                        <p:strVal val="visible"/>
                                      </p:to>
                                    </p:set>
                                    <p:animEffect transition="in" filter="fade">
                                      <p:cBhvr>
                                        <p:cTn id="25" dur="500"/>
                                        <p:tgtEl>
                                          <p:spTgt spid="6">
                                            <p:txEl>
                                              <p:pRg st="5" end="5"/>
                                            </p:txEl>
                                          </p:spTgt>
                                        </p:tgtEl>
                                      </p:cBhvr>
                                    </p:animEffect>
                                  </p:childTnLst>
                                </p:cTn>
                              </p:par>
                              <p:par>
                                <p:cTn id="26" presetID="10" presetClass="entr" presetSubtype="0" fill="hold" nodeType="withEffect">
                                  <p:stCondLst>
                                    <p:cond delay="1500"/>
                                  </p:stCondLst>
                                  <p:childTnLst>
                                    <p:set>
                                      <p:cBhvr>
                                        <p:cTn id="27" dur="1" fill="hold">
                                          <p:stCondLst>
                                            <p:cond delay="0"/>
                                          </p:stCondLst>
                                        </p:cTn>
                                        <p:tgtEl>
                                          <p:spTgt spid="6">
                                            <p:txEl>
                                              <p:pRg st="6" end="6"/>
                                            </p:txEl>
                                          </p:spTgt>
                                        </p:tgtEl>
                                        <p:attrNameLst>
                                          <p:attrName>style.visibility</p:attrName>
                                        </p:attrNameLst>
                                      </p:cBhvr>
                                      <p:to>
                                        <p:strVal val="visible"/>
                                      </p:to>
                                    </p:set>
                                    <p:animEffect transition="in" filter="fade">
                                      <p:cBhvr>
                                        <p:cTn id="28"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1CCD5EF-766D-43B9-A25D-19122E5FB1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7" y="643467"/>
            <a:ext cx="10905065" cy="1989682"/>
          </a:xfrm>
          <a:prstGeom prst="rect">
            <a:avLst/>
          </a:prstGeom>
          <a:solidFill>
            <a:schemeClr val="accent1"/>
          </a:solidFill>
          <a:ln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FD9699C9-77F1-4E33-A750-CB78C7EA29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6195" y="806204"/>
            <a:ext cx="10579608" cy="1664208"/>
          </a:xfrm>
          <a:prstGeom prst="rect">
            <a:avLst/>
          </a:prstGeom>
          <a:noFill/>
          <a:ln cap="sq">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B9A4E5B-2DC9-488F-959F-DF7829DFF004}"/>
              </a:ext>
            </a:extLst>
          </p:cNvPr>
          <p:cNvSpPr>
            <a:spLocks noGrp="1"/>
          </p:cNvSpPr>
          <p:nvPr>
            <p:ph type="title"/>
          </p:nvPr>
        </p:nvSpPr>
        <p:spPr>
          <a:xfrm>
            <a:off x="1071846" y="1059736"/>
            <a:ext cx="10040233" cy="1228130"/>
          </a:xfrm>
        </p:spPr>
        <p:txBody>
          <a:bodyPr>
            <a:normAutofit/>
          </a:bodyPr>
          <a:lstStyle/>
          <a:p>
            <a:pPr algn="ctr"/>
            <a:r>
              <a:rPr lang="en-US" b="1" dirty="0">
                <a:solidFill>
                  <a:srgbClr val="FFFFFF"/>
                </a:solidFill>
                <a:ea typeface="+mj-lt"/>
                <a:cs typeface="+mj-lt"/>
              </a:rPr>
              <a:t>Who is Pontiac?</a:t>
            </a:r>
            <a:endParaRPr lang="en-US" dirty="0">
              <a:ea typeface="+mj-lt"/>
              <a:cs typeface="+mj-lt"/>
            </a:endParaRPr>
          </a:p>
        </p:txBody>
      </p:sp>
      <p:sp>
        <p:nvSpPr>
          <p:cNvPr id="6" name="TextBox 5">
            <a:extLst>
              <a:ext uri="{FF2B5EF4-FFF2-40B4-BE49-F238E27FC236}">
                <a16:creationId xmlns:a16="http://schemas.microsoft.com/office/drawing/2014/main" id="{3DA47F28-63A7-4A4E-9708-E93AFE5ED73B}"/>
              </a:ext>
            </a:extLst>
          </p:cNvPr>
          <p:cNvSpPr txBox="1"/>
          <p:nvPr/>
        </p:nvSpPr>
        <p:spPr>
          <a:xfrm>
            <a:off x="6750207" y="3732011"/>
            <a:ext cx="3895493" cy="135178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lnSpc>
                <a:spcPct val="200000"/>
              </a:lnSpc>
              <a:buFont typeface="Wingdings"/>
              <a:buChar char="Ø"/>
            </a:pPr>
            <a:r>
              <a:rPr lang="en-US" sz="2200" dirty="0">
                <a:ea typeface="+mn-lt"/>
                <a:cs typeface="+mn-lt"/>
              </a:rPr>
              <a:t>Betty White’s rescue dog</a:t>
            </a:r>
            <a:endParaRPr lang="en-US" dirty="0">
              <a:cs typeface="Calibri Light" panose="020F0302020204030204"/>
            </a:endParaRPr>
          </a:p>
          <a:p>
            <a:pPr marL="342900" indent="-342900">
              <a:lnSpc>
                <a:spcPct val="200000"/>
              </a:lnSpc>
              <a:buFont typeface="Wingdings"/>
              <a:buChar char="Ø"/>
            </a:pPr>
            <a:r>
              <a:rPr lang="en-US" sz="2200" dirty="0">
                <a:ea typeface="+mn-lt"/>
                <a:cs typeface="+mn-lt"/>
              </a:rPr>
              <a:t>Failed Seeing Eye Dog training</a:t>
            </a:r>
          </a:p>
        </p:txBody>
      </p:sp>
      <p:pic>
        <p:nvPicPr>
          <p:cNvPr id="4" name="Picture 4">
            <a:extLst>
              <a:ext uri="{FF2B5EF4-FFF2-40B4-BE49-F238E27FC236}">
                <a16:creationId xmlns:a16="http://schemas.microsoft.com/office/drawing/2014/main" id="{D123720A-A35A-4680-8452-644AB6BFA1EB}"/>
              </a:ext>
            </a:extLst>
          </p:cNvPr>
          <p:cNvPicPr>
            <a:picLocks noChangeAspect="1"/>
          </p:cNvPicPr>
          <p:nvPr/>
        </p:nvPicPr>
        <p:blipFill>
          <a:blip r:embed="rId4"/>
          <a:stretch>
            <a:fillRect/>
          </a:stretch>
        </p:blipFill>
        <p:spPr>
          <a:xfrm>
            <a:off x="1351156" y="2849626"/>
            <a:ext cx="4731834" cy="3565553"/>
          </a:xfrm>
          <a:prstGeom prst="rect">
            <a:avLst/>
          </a:prstGeom>
        </p:spPr>
      </p:pic>
    </p:spTree>
    <p:custDataLst>
      <p:tags r:id="rId1"/>
    </p:custDataLst>
    <p:extLst>
      <p:ext uri="{BB962C8B-B14F-4D97-AF65-F5344CB8AC3E}">
        <p14:creationId xmlns:p14="http://schemas.microsoft.com/office/powerpoint/2010/main" val="1367627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23" presetClass="entr" presetSubtype="16"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p:cTn id="15" dur="500" fill="hold"/>
                                        <p:tgtEl>
                                          <p:spTgt spid="6"/>
                                        </p:tgtEl>
                                        <p:attrNameLst>
                                          <p:attrName>ppt_w</p:attrName>
                                        </p:attrNameLst>
                                      </p:cBhvr>
                                      <p:tavLst>
                                        <p:tav tm="0">
                                          <p:val>
                                            <p:fltVal val="0"/>
                                          </p:val>
                                        </p:tav>
                                        <p:tav tm="100000">
                                          <p:val>
                                            <p:strVal val="#ppt_w"/>
                                          </p:val>
                                        </p:tav>
                                      </p:tavLst>
                                    </p:anim>
                                    <p:anim calcmode="lin" valueType="num">
                                      <p:cBhvr>
                                        <p:cTn id="16" dur="500" fill="hold"/>
                                        <p:tgtEl>
                                          <p:spTgt spid="6"/>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4" name="Rectangle 73">
            <a:extLst>
              <a:ext uri="{FF2B5EF4-FFF2-40B4-BE49-F238E27FC236}">
                <a16:creationId xmlns:a16="http://schemas.microsoft.com/office/drawing/2014/main" id="{CD333CBE-B699-4E3B-9F45-C045F77343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pic>
        <p:nvPicPr>
          <p:cNvPr id="3" name="Picture 4" descr="A picture containing indoor, mammal, laying, close&#10;&#10;Description automatically generated">
            <a:extLst>
              <a:ext uri="{FF2B5EF4-FFF2-40B4-BE49-F238E27FC236}">
                <a16:creationId xmlns:a16="http://schemas.microsoft.com/office/drawing/2014/main" id="{39C22637-1416-499E-A659-85B59F55DFE3}"/>
              </a:ext>
            </a:extLst>
          </p:cNvPr>
          <p:cNvPicPr>
            <a:picLocks noChangeAspect="1"/>
          </p:cNvPicPr>
          <p:nvPr/>
        </p:nvPicPr>
        <p:blipFill rotWithShape="1">
          <a:blip r:embed="rId3">
            <a:duotone>
              <a:schemeClr val="accent1">
                <a:shade val="45000"/>
                <a:satMod val="135000"/>
              </a:schemeClr>
              <a:prstClr val="white"/>
            </a:duotone>
            <a:alphaModFix amt="25000"/>
          </a:blip>
          <a:srcRect t="12499" b="12501"/>
          <a:stretch/>
        </p:blipFill>
        <p:spPr>
          <a:xfrm>
            <a:off x="20" y="10"/>
            <a:ext cx="12191980" cy="6857990"/>
          </a:xfrm>
          <a:prstGeom prst="rect">
            <a:avLst/>
          </a:prstGeom>
        </p:spPr>
      </p:pic>
      <p:sp>
        <p:nvSpPr>
          <p:cNvPr id="2" name="Title 1">
            <a:extLst>
              <a:ext uri="{FF2B5EF4-FFF2-40B4-BE49-F238E27FC236}">
                <a16:creationId xmlns:a16="http://schemas.microsoft.com/office/drawing/2014/main" id="{C4EA470D-5BF0-4D9A-9B81-2E938B7C3E6F}"/>
              </a:ext>
            </a:extLst>
          </p:cNvPr>
          <p:cNvSpPr>
            <a:spLocks noGrp="1"/>
          </p:cNvSpPr>
          <p:nvPr>
            <p:ph type="title"/>
          </p:nvPr>
        </p:nvSpPr>
        <p:spPr>
          <a:xfrm>
            <a:off x="603504" y="770467"/>
            <a:ext cx="10782300" cy="3352800"/>
          </a:xfrm>
        </p:spPr>
        <p:txBody>
          <a:bodyPr vert="horz" lIns="91440" tIns="45720" rIns="91440" bIns="45720" rtlCol="0" anchor="b">
            <a:normAutofit/>
          </a:bodyPr>
          <a:lstStyle/>
          <a:p>
            <a:pPr>
              <a:lnSpc>
                <a:spcPct val="80000"/>
              </a:lnSpc>
            </a:pPr>
            <a:r>
              <a:rPr lang="en-US" sz="8800" b="1" kern="1200" spc="-120" baseline="0" dirty="0">
                <a:solidFill>
                  <a:srgbClr val="FFFFFF"/>
                </a:solidFill>
                <a:latin typeface="+mj-lt"/>
                <a:ea typeface="+mj-ea"/>
                <a:cs typeface="+mj-cs"/>
              </a:rPr>
              <a:t>Why animal shelters?</a:t>
            </a:r>
            <a:endParaRPr lang="en-US" dirty="0">
              <a:cs typeface="Calibri Light" panose="020F0302020204030204"/>
            </a:endParaRPr>
          </a:p>
        </p:txBody>
      </p:sp>
    </p:spTree>
    <p:extLst>
      <p:ext uri="{BB962C8B-B14F-4D97-AF65-F5344CB8AC3E}">
        <p14:creationId xmlns:p14="http://schemas.microsoft.com/office/powerpoint/2010/main" val="20605360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D6F6937-3B5A-4391-9F37-58A571B362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05908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0C8A504-C505-4E76-A567-9E20BC1E9033}"/>
              </a:ext>
            </a:extLst>
          </p:cNvPr>
          <p:cNvSpPr>
            <a:spLocks noGrp="1"/>
          </p:cNvSpPr>
          <p:nvPr>
            <p:ph type="title"/>
          </p:nvPr>
        </p:nvSpPr>
        <p:spPr>
          <a:xfrm>
            <a:off x="8114" y="936711"/>
            <a:ext cx="4051300" cy="4984578"/>
          </a:xfrm>
        </p:spPr>
        <p:txBody>
          <a:bodyPr>
            <a:normAutofit/>
          </a:bodyPr>
          <a:lstStyle/>
          <a:p>
            <a:pPr algn="ctr"/>
            <a:r>
              <a:rPr lang="en-US" sz="4400" dirty="0">
                <a:solidFill>
                  <a:srgbClr val="FFFFFF"/>
                </a:solidFill>
                <a:cs typeface="Calibri Light"/>
              </a:rPr>
              <a:t>Our Mission: Raise awareness</a:t>
            </a:r>
          </a:p>
        </p:txBody>
      </p:sp>
      <p:pic>
        <p:nvPicPr>
          <p:cNvPr id="3" name="Picture 4">
            <a:extLst>
              <a:ext uri="{FF2B5EF4-FFF2-40B4-BE49-F238E27FC236}">
                <a16:creationId xmlns:a16="http://schemas.microsoft.com/office/drawing/2014/main" id="{33F949CF-FECB-401D-A39A-3CCEC9BCF278}"/>
              </a:ext>
            </a:extLst>
          </p:cNvPr>
          <p:cNvPicPr>
            <a:picLocks noChangeAspect="1"/>
          </p:cNvPicPr>
          <p:nvPr/>
        </p:nvPicPr>
        <p:blipFill>
          <a:blip r:embed="rId3"/>
          <a:stretch>
            <a:fillRect/>
          </a:stretch>
        </p:blipFill>
        <p:spPr>
          <a:xfrm>
            <a:off x="4064621" y="801961"/>
            <a:ext cx="8123660" cy="6053251"/>
          </a:xfrm>
          <a:prstGeom prst="rect">
            <a:avLst/>
          </a:prstGeom>
        </p:spPr>
      </p:pic>
    </p:spTree>
    <p:extLst>
      <p:ext uri="{BB962C8B-B14F-4D97-AF65-F5344CB8AC3E}">
        <p14:creationId xmlns:p14="http://schemas.microsoft.com/office/powerpoint/2010/main" val="40324053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CD333CBE-B699-4E3B-9F45-C045F77343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40C8A504-C505-4E76-A567-9E20BC1E9033}"/>
              </a:ext>
            </a:extLst>
          </p:cNvPr>
          <p:cNvSpPr>
            <a:spLocks noGrp="1"/>
          </p:cNvSpPr>
          <p:nvPr>
            <p:ph type="title"/>
          </p:nvPr>
        </p:nvSpPr>
        <p:spPr>
          <a:xfrm>
            <a:off x="622319" y="1184392"/>
            <a:ext cx="4205568" cy="4500503"/>
          </a:xfrm>
        </p:spPr>
        <p:txBody>
          <a:bodyPr vert="horz" lIns="91440" tIns="45720" rIns="91440" bIns="45720" rtlCol="0" anchor="b">
            <a:noAutofit/>
          </a:bodyPr>
          <a:lstStyle/>
          <a:p>
            <a:pPr>
              <a:lnSpc>
                <a:spcPct val="80000"/>
              </a:lnSpc>
            </a:pPr>
            <a:r>
              <a:rPr lang="en-US" sz="4400" kern="1200" spc="-120" baseline="0" dirty="0">
                <a:solidFill>
                  <a:srgbClr val="FFFFFF"/>
                </a:solidFill>
                <a:latin typeface="+mj-lt"/>
                <a:ea typeface="+mj-ea"/>
                <a:cs typeface="+mj-cs"/>
              </a:rPr>
              <a:t>Biased and false views regarding the many issues facing shelters in bringing forever homes and abandoned animals together</a:t>
            </a:r>
            <a:endParaRPr lang="en-US" sz="4400" kern="1200" spc="-120" baseline="0" dirty="0">
              <a:solidFill>
                <a:srgbClr val="FFFFFF"/>
              </a:solidFill>
              <a:latin typeface="+mj-lt"/>
              <a:cs typeface="Calibri Light"/>
            </a:endParaRPr>
          </a:p>
        </p:txBody>
      </p:sp>
      <p:sp>
        <p:nvSpPr>
          <p:cNvPr id="22" name="Rectangle 21">
            <a:extLst>
              <a:ext uri="{FF2B5EF4-FFF2-40B4-BE49-F238E27FC236}">
                <a16:creationId xmlns:a16="http://schemas.microsoft.com/office/drawing/2014/main" id="{FCA118C4-32A6-466D-8453-BA738103A0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52536" y="0"/>
            <a:ext cx="6739464"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Dog Cat Complicity Hug · Free photo on Pixabay">
            <a:extLst>
              <a:ext uri="{FF2B5EF4-FFF2-40B4-BE49-F238E27FC236}">
                <a16:creationId xmlns:a16="http://schemas.microsoft.com/office/drawing/2014/main" id="{7BA4A704-EF91-4134-A852-629BD43D962A}"/>
              </a:ext>
            </a:extLst>
          </p:cNvPr>
          <p:cNvPicPr>
            <a:picLocks noChangeAspect="1"/>
          </p:cNvPicPr>
          <p:nvPr/>
        </p:nvPicPr>
        <p:blipFill rotWithShape="1">
          <a:blip r:embed="rId3"/>
          <a:srcRect l="17427" r="12544"/>
          <a:stretch/>
        </p:blipFill>
        <p:spPr>
          <a:xfrm>
            <a:off x="5452536" y="-187"/>
            <a:ext cx="6741850" cy="6858375"/>
          </a:xfrm>
          <a:prstGeom prst="rect">
            <a:avLst/>
          </a:prstGeom>
        </p:spPr>
      </p:pic>
    </p:spTree>
    <p:extLst>
      <p:ext uri="{BB962C8B-B14F-4D97-AF65-F5344CB8AC3E}">
        <p14:creationId xmlns:p14="http://schemas.microsoft.com/office/powerpoint/2010/main" val="8547080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CD333CBE-B699-4E3B-9F45-C045F77343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pic>
        <p:nvPicPr>
          <p:cNvPr id="4" name="Picture 3" descr="Complex maths formulae on a blackboard">
            <a:extLst>
              <a:ext uri="{FF2B5EF4-FFF2-40B4-BE49-F238E27FC236}">
                <a16:creationId xmlns:a16="http://schemas.microsoft.com/office/drawing/2014/main" id="{0C95F4C6-5744-4D57-B6C2-D6D1FDC865A9}"/>
              </a:ext>
            </a:extLst>
          </p:cNvPr>
          <p:cNvPicPr>
            <a:picLocks noChangeAspect="1"/>
          </p:cNvPicPr>
          <p:nvPr/>
        </p:nvPicPr>
        <p:blipFill rotWithShape="1">
          <a:blip r:embed="rId2">
            <a:duotone>
              <a:schemeClr val="accent1">
                <a:shade val="45000"/>
                <a:satMod val="135000"/>
              </a:schemeClr>
              <a:prstClr val="white"/>
            </a:duotone>
            <a:alphaModFix amt="25000"/>
          </a:blip>
          <a:srcRect t="16856" b="6090"/>
          <a:stretch/>
        </p:blipFill>
        <p:spPr>
          <a:xfrm>
            <a:off x="20" y="10"/>
            <a:ext cx="12191980" cy="6857990"/>
          </a:xfrm>
          <a:prstGeom prst="rect">
            <a:avLst/>
          </a:prstGeom>
        </p:spPr>
      </p:pic>
      <p:sp>
        <p:nvSpPr>
          <p:cNvPr id="2" name="Title 1">
            <a:extLst>
              <a:ext uri="{FF2B5EF4-FFF2-40B4-BE49-F238E27FC236}">
                <a16:creationId xmlns:a16="http://schemas.microsoft.com/office/drawing/2014/main" id="{DA4C4F27-A6DD-4AF4-9D55-3862AA02C287}"/>
              </a:ext>
            </a:extLst>
          </p:cNvPr>
          <p:cNvSpPr>
            <a:spLocks noGrp="1"/>
          </p:cNvSpPr>
          <p:nvPr>
            <p:ph type="title"/>
          </p:nvPr>
        </p:nvSpPr>
        <p:spPr>
          <a:xfrm>
            <a:off x="603504" y="770467"/>
            <a:ext cx="10782300" cy="3352800"/>
          </a:xfrm>
        </p:spPr>
        <p:txBody>
          <a:bodyPr vert="horz" lIns="91440" tIns="45720" rIns="91440" bIns="45720" rtlCol="0" anchor="b">
            <a:normAutofit/>
          </a:bodyPr>
          <a:lstStyle/>
          <a:p>
            <a:pPr>
              <a:lnSpc>
                <a:spcPct val="80000"/>
              </a:lnSpc>
            </a:pPr>
            <a:r>
              <a:rPr lang="en-US" sz="8800" b="1" kern="1200" spc="-120" baseline="0" dirty="0">
                <a:solidFill>
                  <a:srgbClr val="FFFFFF"/>
                </a:solidFill>
                <a:latin typeface="+mj-lt"/>
                <a:ea typeface="+mj-ea"/>
                <a:cs typeface="+mj-cs"/>
              </a:rPr>
              <a:t>Methods</a:t>
            </a:r>
            <a:endParaRPr lang="en-US" sz="8800" b="1" kern="1200" spc="-120" baseline="0" dirty="0">
              <a:solidFill>
                <a:srgbClr val="FFFFFF"/>
              </a:solidFill>
              <a:latin typeface="+mj-lt"/>
              <a:cs typeface="Calibri Light"/>
            </a:endParaRPr>
          </a:p>
        </p:txBody>
      </p:sp>
    </p:spTree>
    <p:extLst>
      <p:ext uri="{BB962C8B-B14F-4D97-AF65-F5344CB8AC3E}">
        <p14:creationId xmlns:p14="http://schemas.microsoft.com/office/powerpoint/2010/main" val="3997736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ags/tag1.xml><?xml version="1.0" encoding="utf-8"?>
<p:tagLst xmlns:a="http://schemas.openxmlformats.org/drawingml/2006/main" xmlns:r="http://schemas.openxmlformats.org/officeDocument/2006/relationships" xmlns:p="http://schemas.openxmlformats.org/presentationml/2006/main">
  <p:tag name="TIMING" val="|10.8"/>
</p:tagLst>
</file>

<file path=ppt/tags/tag10.xml><?xml version="1.0" encoding="utf-8"?>
<p:tagLst xmlns:a="http://schemas.openxmlformats.org/drawingml/2006/main" xmlns:r="http://schemas.openxmlformats.org/officeDocument/2006/relationships" xmlns:p="http://schemas.openxmlformats.org/presentationml/2006/main">
  <p:tag name="TIMING" val="|13.7|3.4|3.7"/>
</p:tagLst>
</file>

<file path=ppt/tags/tag11.xml><?xml version="1.0" encoding="utf-8"?>
<p:tagLst xmlns:a="http://schemas.openxmlformats.org/drawingml/2006/main" xmlns:r="http://schemas.openxmlformats.org/officeDocument/2006/relationships" xmlns:p="http://schemas.openxmlformats.org/presentationml/2006/main">
  <p:tag name="TIMING" val="|12|6.8|2.8"/>
</p:tagLst>
</file>

<file path=ppt/tags/tag12.xml><?xml version="1.0" encoding="utf-8"?>
<p:tagLst xmlns:a="http://schemas.openxmlformats.org/drawingml/2006/main" xmlns:r="http://schemas.openxmlformats.org/officeDocument/2006/relationships" xmlns:p="http://schemas.openxmlformats.org/presentationml/2006/main">
  <p:tag name="TIMING" val="|3.2"/>
</p:tagLst>
</file>

<file path=ppt/tags/tag13.xml><?xml version="1.0" encoding="utf-8"?>
<p:tagLst xmlns:a="http://schemas.openxmlformats.org/drawingml/2006/main" xmlns:r="http://schemas.openxmlformats.org/officeDocument/2006/relationships" xmlns:p="http://schemas.openxmlformats.org/presentationml/2006/main">
  <p:tag name="TIMING" val="|15.6|1.3|29.5"/>
</p:tagLst>
</file>

<file path=ppt/tags/tag14.xml><?xml version="1.0" encoding="utf-8"?>
<p:tagLst xmlns:a="http://schemas.openxmlformats.org/drawingml/2006/main" xmlns:r="http://schemas.openxmlformats.org/officeDocument/2006/relationships" xmlns:p="http://schemas.openxmlformats.org/presentationml/2006/main">
  <p:tag name="TIMING" val="|2.5|4.6|2|2.2|2.1"/>
</p:tagLst>
</file>

<file path=ppt/tags/tag15.xml><?xml version="1.0" encoding="utf-8"?>
<p:tagLst xmlns:a="http://schemas.openxmlformats.org/drawingml/2006/main" xmlns:r="http://schemas.openxmlformats.org/officeDocument/2006/relationships" xmlns:p="http://schemas.openxmlformats.org/presentationml/2006/main">
  <p:tag name="TIMING" val="|3.1|3.4|3.4|1.7|1.3"/>
</p:tagLst>
</file>

<file path=ppt/tags/tag16.xml><?xml version="1.0" encoding="utf-8"?>
<p:tagLst xmlns:a="http://schemas.openxmlformats.org/drawingml/2006/main" xmlns:r="http://schemas.openxmlformats.org/officeDocument/2006/relationships" xmlns:p="http://schemas.openxmlformats.org/presentationml/2006/main">
  <p:tag name="TIMING" val="|40.2|3.2"/>
</p:tagLst>
</file>

<file path=ppt/tags/tag17.xml><?xml version="1.0" encoding="utf-8"?>
<p:tagLst xmlns:a="http://schemas.openxmlformats.org/drawingml/2006/main" xmlns:r="http://schemas.openxmlformats.org/officeDocument/2006/relationships" xmlns:p="http://schemas.openxmlformats.org/presentationml/2006/main">
  <p:tag name="TIMING" val="|15.4|7.3|1.8"/>
</p:tagLst>
</file>

<file path=ppt/tags/tag18.xml><?xml version="1.0" encoding="utf-8"?>
<p:tagLst xmlns:a="http://schemas.openxmlformats.org/drawingml/2006/main" xmlns:r="http://schemas.openxmlformats.org/officeDocument/2006/relationships" xmlns:p="http://schemas.openxmlformats.org/presentationml/2006/main">
  <p:tag name="TIMING" val="|6"/>
</p:tagLst>
</file>

<file path=ppt/tags/tag19.xml><?xml version="1.0" encoding="utf-8"?>
<p:tagLst xmlns:a="http://schemas.openxmlformats.org/drawingml/2006/main" xmlns:r="http://schemas.openxmlformats.org/officeDocument/2006/relationships" xmlns:p="http://schemas.openxmlformats.org/presentationml/2006/main">
  <p:tag name="TIMING" val="|1.7|6.4|1.8|5.6|5.6"/>
</p:tagLst>
</file>

<file path=ppt/tags/tag2.xml><?xml version="1.0" encoding="utf-8"?>
<p:tagLst xmlns:a="http://schemas.openxmlformats.org/drawingml/2006/main" xmlns:r="http://schemas.openxmlformats.org/officeDocument/2006/relationships" xmlns:p="http://schemas.openxmlformats.org/presentationml/2006/main">
  <p:tag name="TIMING" val="|5.3"/>
</p:tagLst>
</file>

<file path=ppt/tags/tag20.xml><?xml version="1.0" encoding="utf-8"?>
<p:tagLst xmlns:a="http://schemas.openxmlformats.org/drawingml/2006/main" xmlns:r="http://schemas.openxmlformats.org/officeDocument/2006/relationships" xmlns:p="http://schemas.openxmlformats.org/presentationml/2006/main">
  <p:tag name="TIMING" val="|4.4|13.1|1|1.4"/>
</p:tagLst>
</file>

<file path=ppt/tags/tag21.xml><?xml version="1.0" encoding="utf-8"?>
<p:tagLst xmlns:a="http://schemas.openxmlformats.org/drawingml/2006/main" xmlns:r="http://schemas.openxmlformats.org/officeDocument/2006/relationships" xmlns:p="http://schemas.openxmlformats.org/presentationml/2006/main">
  <p:tag name="TIMING" val="|4.4|1.8|3.7|5.6|10"/>
</p:tagLst>
</file>

<file path=ppt/tags/tag22.xml><?xml version="1.0" encoding="utf-8"?>
<p:tagLst xmlns:a="http://schemas.openxmlformats.org/drawingml/2006/main" xmlns:r="http://schemas.openxmlformats.org/officeDocument/2006/relationships" xmlns:p="http://schemas.openxmlformats.org/presentationml/2006/main">
  <p:tag name="TIMING" val="|4.1|4.3|4.7|1"/>
</p:tagLst>
</file>

<file path=ppt/tags/tag23.xml><?xml version="1.0" encoding="utf-8"?>
<p:tagLst xmlns:a="http://schemas.openxmlformats.org/drawingml/2006/main" xmlns:r="http://schemas.openxmlformats.org/officeDocument/2006/relationships" xmlns:p="http://schemas.openxmlformats.org/presentationml/2006/main">
  <p:tag name="TIMING" val="|5.9|1.6|6.1|5.8|18"/>
</p:tagLst>
</file>

<file path=ppt/tags/tag24.xml><?xml version="1.0" encoding="utf-8"?>
<p:tagLst xmlns:a="http://schemas.openxmlformats.org/drawingml/2006/main" xmlns:r="http://schemas.openxmlformats.org/officeDocument/2006/relationships" xmlns:p="http://schemas.openxmlformats.org/presentationml/2006/main">
  <p:tag name="TIMING" val="|17.1"/>
</p:tagLst>
</file>

<file path=ppt/tags/tag3.xml><?xml version="1.0" encoding="utf-8"?>
<p:tagLst xmlns:a="http://schemas.openxmlformats.org/drawingml/2006/main" xmlns:r="http://schemas.openxmlformats.org/officeDocument/2006/relationships" xmlns:p="http://schemas.openxmlformats.org/presentationml/2006/main">
  <p:tag name="TIMING" val="|5"/>
</p:tagLst>
</file>

<file path=ppt/tags/tag4.xml><?xml version="1.0" encoding="utf-8"?>
<p:tagLst xmlns:a="http://schemas.openxmlformats.org/drawingml/2006/main" xmlns:r="http://schemas.openxmlformats.org/officeDocument/2006/relationships" xmlns:p="http://schemas.openxmlformats.org/presentationml/2006/main">
  <p:tag name="TIMING" val="|14.1|2.3|1.5|2.4|3|3.1"/>
</p:tagLst>
</file>

<file path=ppt/tags/tag5.xml><?xml version="1.0" encoding="utf-8"?>
<p:tagLst xmlns:a="http://schemas.openxmlformats.org/drawingml/2006/main" xmlns:r="http://schemas.openxmlformats.org/officeDocument/2006/relationships" xmlns:p="http://schemas.openxmlformats.org/presentationml/2006/main">
  <p:tag name="TIMING" val="|3.2"/>
</p:tagLst>
</file>

<file path=ppt/tags/tag6.xml><?xml version="1.0" encoding="utf-8"?>
<p:tagLst xmlns:a="http://schemas.openxmlformats.org/drawingml/2006/main" xmlns:r="http://schemas.openxmlformats.org/officeDocument/2006/relationships" xmlns:p="http://schemas.openxmlformats.org/presentationml/2006/main">
  <p:tag name="TIMING" val="|3.8"/>
</p:tagLst>
</file>

<file path=ppt/tags/tag7.xml><?xml version="1.0" encoding="utf-8"?>
<p:tagLst xmlns:a="http://schemas.openxmlformats.org/drawingml/2006/main" xmlns:r="http://schemas.openxmlformats.org/officeDocument/2006/relationships" xmlns:p="http://schemas.openxmlformats.org/presentationml/2006/main">
  <p:tag name="TIMING" val="|20.6"/>
</p:tagLst>
</file>

<file path=ppt/tags/tag8.xml><?xml version="1.0" encoding="utf-8"?>
<p:tagLst xmlns:a="http://schemas.openxmlformats.org/drawingml/2006/main" xmlns:r="http://schemas.openxmlformats.org/officeDocument/2006/relationships" xmlns:p="http://schemas.openxmlformats.org/presentationml/2006/main">
  <p:tag name="TIMING" val="|2.5"/>
</p:tagLst>
</file>

<file path=ppt/tags/tag9.xml><?xml version="1.0" encoding="utf-8"?>
<p:tagLst xmlns:a="http://schemas.openxmlformats.org/drawingml/2006/main" xmlns:r="http://schemas.openxmlformats.org/officeDocument/2006/relationships" xmlns:p="http://schemas.openxmlformats.org/presentationml/2006/main">
  <p:tag name="TIMING" val="|17.1|4.9|0.6|10.9|0.6|5.2"/>
</p:tagLst>
</file>

<file path=ppt/theme/theme1.xml><?xml version="1.0" encoding="utf-8"?>
<a:theme xmlns:a="http://schemas.openxmlformats.org/drawingml/2006/main" name="Metropolitan">
  <a:themeElements>
    <a:clrScheme name="Metropolitan">
      <a:dk1>
        <a:sysClr val="windowText" lastClr="000000"/>
      </a:dk1>
      <a:lt1>
        <a:sysClr val="window" lastClr="FFFFFF"/>
      </a:lt1>
      <a:dk2>
        <a:srgbClr val="162F33"/>
      </a:dk2>
      <a:lt2>
        <a:srgbClr val="EAF0E0"/>
      </a:lt2>
      <a:accent1>
        <a:srgbClr val="50B4C8"/>
      </a:accent1>
      <a:accent2>
        <a:srgbClr val="A8B97F"/>
      </a:accent2>
      <a:accent3>
        <a:srgbClr val="9B9256"/>
      </a:accent3>
      <a:accent4>
        <a:srgbClr val="657689"/>
      </a:accent4>
      <a:accent5>
        <a:srgbClr val="7A855D"/>
      </a:accent5>
      <a:accent6>
        <a:srgbClr val="84AC9D"/>
      </a:accent6>
      <a:hlink>
        <a:srgbClr val="2370CD"/>
      </a:hlink>
      <a:folHlink>
        <a:srgbClr val="877589"/>
      </a:folHlink>
    </a:clrScheme>
    <a:fontScheme name="Metropolitan">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Metropolitan">
      <a:fillStyleLst>
        <a:solidFill>
          <a:schemeClr val="phClr"/>
        </a:solidFill>
        <a:gradFill rotWithShape="1">
          <a:gsLst>
            <a:gs pos="0">
              <a:schemeClr val="phClr">
                <a:tint val="70000"/>
                <a:satMod val="100000"/>
                <a:lumMod val="110000"/>
              </a:schemeClr>
            </a:gs>
            <a:gs pos="50000">
              <a:schemeClr val="phClr">
                <a:tint val="75000"/>
                <a:satMod val="101000"/>
                <a:lumMod val="105000"/>
              </a:schemeClr>
            </a:gs>
            <a:gs pos="100000">
              <a:schemeClr val="phClr">
                <a:tint val="82000"/>
                <a:satMod val="104000"/>
                <a:lumMod val="105000"/>
              </a:schemeClr>
            </a:gs>
          </a:gsLst>
          <a:lin ang="2700000" scaled="0"/>
        </a:gradFill>
        <a:gradFill rotWithShape="1">
          <a:gsLst>
            <a:gs pos="0">
              <a:schemeClr val="phClr">
                <a:tint val="97000"/>
                <a:satMod val="100000"/>
                <a:lumMod val="102000"/>
              </a:schemeClr>
            </a:gs>
            <a:gs pos="50000">
              <a:schemeClr val="phClr">
                <a:shade val="100000"/>
                <a:satMod val="100000"/>
                <a:lumMod val="100000"/>
              </a:schemeClr>
            </a:gs>
            <a:gs pos="100000">
              <a:schemeClr val="phClr">
                <a:shade val="80000"/>
                <a:satMod val="100000"/>
                <a:lumMod val="99000"/>
              </a:schemeClr>
            </a:gs>
          </a:gsLst>
          <a:lin ang="27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solidFill>
          <a:schemeClr val="phClr">
            <a:shade val="95000"/>
            <a:satMod val="170000"/>
          </a:schemeClr>
        </a:solidFill>
      </a:bgFillStyleLst>
    </a:fmtScheme>
  </a:themeElements>
  <a:objectDefaults/>
  <a:extraClrSchemeLst/>
  <a:extLst>
    <a:ext uri="{05A4C25C-085E-4340-85A3-A5531E510DB2}">
      <thm15:themeFamily xmlns:thm15="http://schemas.microsoft.com/office/thememl/2012/main" name="Metropolitan" id="{4C5440D6-04D2-4954-96CF-F251137069B2}" vid="{79CFCA13-9412-4290-BB4B-85112F88857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726</TotalTime>
  <Words>3234</Words>
  <Application>Microsoft Office PowerPoint</Application>
  <PresentationFormat>Widescreen</PresentationFormat>
  <Paragraphs>248</Paragraphs>
  <Slides>35</Slides>
  <Notes>32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35</vt:i4>
      </vt:variant>
    </vt:vector>
  </HeadingPairs>
  <TitlesOfParts>
    <vt:vector size="43" baseType="lpstr">
      <vt:lpstr>Arial</vt:lpstr>
      <vt:lpstr>Calibri</vt:lpstr>
      <vt:lpstr>Calibri Light</vt:lpstr>
      <vt:lpstr>Courier New</vt:lpstr>
      <vt:lpstr>Courier New,monospace</vt:lpstr>
      <vt:lpstr>Wingdings</vt:lpstr>
      <vt:lpstr>Wingdings,Sans-Serif</vt:lpstr>
      <vt:lpstr>Metropolitan</vt:lpstr>
      <vt:lpstr>Animal Shelter Trends for  Cats and Dogs</vt:lpstr>
      <vt:lpstr>Introductions</vt:lpstr>
      <vt:lpstr>Ardita Musovic</vt:lpstr>
      <vt:lpstr>Sarah Schluter</vt:lpstr>
      <vt:lpstr>Who is Pontiac?</vt:lpstr>
      <vt:lpstr>Why animal shelters?</vt:lpstr>
      <vt:lpstr>Our Mission: Raise awareness</vt:lpstr>
      <vt:lpstr>Biased and false views regarding the many issues facing shelters in bringing forever homes and abandoned animals together</vt:lpstr>
      <vt:lpstr>Methods</vt:lpstr>
      <vt:lpstr>Evaluation Questions</vt:lpstr>
      <vt:lpstr>Where did this data come from?</vt:lpstr>
      <vt:lpstr>Data Wrangling</vt:lpstr>
      <vt:lpstr>Analyses</vt:lpstr>
      <vt:lpstr>Visualizations</vt:lpstr>
      <vt:lpstr>Results</vt:lpstr>
      <vt:lpstr>PowerPoint Presentation</vt:lpstr>
      <vt:lpstr>PowerPoint Presentation</vt:lpstr>
      <vt:lpstr>PowerPoint Presentation</vt:lpstr>
      <vt:lpstr>Covid-19 and Adoptions</vt:lpstr>
      <vt:lpstr>PowerPoint Presentation</vt:lpstr>
      <vt:lpstr>PowerPoint Presentation</vt:lpstr>
      <vt:lpstr>PowerPoint Presentation</vt:lpstr>
      <vt:lpstr>PowerPoint Presentation</vt:lpstr>
      <vt:lpstr>PowerPoint Presentation</vt:lpstr>
      <vt:lpstr>PowerPoint Presentation</vt:lpstr>
      <vt:lpstr>Creating predictive models for cat and dog adoptions</vt:lpstr>
      <vt:lpstr>Cat Adoption Predictions</vt:lpstr>
      <vt:lpstr>Variable Influences for Cats</vt:lpstr>
      <vt:lpstr>Dog Adoption Predictions</vt:lpstr>
      <vt:lpstr>Variable Influences for Dogs</vt:lpstr>
      <vt:lpstr>Summary</vt:lpstr>
      <vt:lpstr>PowerPoint Presentation</vt:lpstr>
      <vt:lpstr>Conclusions</vt:lpstr>
      <vt:lpstr>PowerPoint Presentation</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Ardita Musovic</dc:creator>
  <cp:lastModifiedBy>Musovic Ardita</cp:lastModifiedBy>
  <cp:revision>3379</cp:revision>
  <cp:lastPrinted>2022-02-15T19:59:21Z</cp:lastPrinted>
  <dcterms:created xsi:type="dcterms:W3CDTF">2022-02-15T15:01:05Z</dcterms:created>
  <dcterms:modified xsi:type="dcterms:W3CDTF">2022-02-23T20:19:39Z</dcterms:modified>
</cp:coreProperties>
</file>